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8" r:id="rId13"/>
    <p:sldId id="273" r:id="rId14"/>
    <p:sldId id="270" r:id="rId15"/>
    <p:sldId id="271" r:id="rId16"/>
    <p:sldId id="276" r:id="rId17"/>
    <p:sldId id="277" r:id="rId18"/>
    <p:sldId id="27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Темный стиль 1 — акцент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0" d="100"/>
          <a:sy n="70" d="100"/>
        </p:scale>
        <p:origin x="72"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6/9/2022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6/9/2022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6/9/2022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6/9/2022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D65D66-95BC-4551-BF65-BBBFEBC180F3}"/>
              </a:ext>
            </a:extLst>
          </p:cNvPr>
          <p:cNvSpPr>
            <a:spLocks noGrp="1"/>
          </p:cNvSpPr>
          <p:nvPr>
            <p:ph type="ctrTitle"/>
          </p:nvPr>
        </p:nvSpPr>
        <p:spPr>
          <a:xfrm>
            <a:off x="1751012" y="609599"/>
            <a:ext cx="8689976" cy="4448176"/>
          </a:xfrm>
        </p:spPr>
        <p:txBody>
          <a:bodyPr>
            <a:normAutofit/>
          </a:bodyPr>
          <a:lstStyle/>
          <a:p>
            <a:r>
              <a:rPr lang="ru-RU" b="1" dirty="0">
                <a:solidFill>
                  <a:schemeClr val="accent6">
                    <a:lumMod val="50000"/>
                  </a:schemeClr>
                </a:solidFill>
                <a:latin typeface="Arial" panose="020B0604020202020204" pitchFamily="34" charset="0"/>
                <a:cs typeface="Arial" panose="020B0604020202020204" pitchFamily="34" charset="0"/>
              </a:rPr>
              <a:t>ЗАПОЛНЕНИЕ МОНИТОРИНГОВ И ФЕДЕРАЛЬНЫХ ФОРМ СТАТИСТИЧЕСКОГО НАБЛЮДЕНИЯ</a:t>
            </a:r>
          </a:p>
        </p:txBody>
      </p:sp>
    </p:spTree>
    <p:extLst>
      <p:ext uri="{BB962C8B-B14F-4D97-AF65-F5344CB8AC3E}">
        <p14:creationId xmlns:p14="http://schemas.microsoft.com/office/powerpoint/2010/main" val="35078165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258DD1C2-5A44-490A-9F8C-39F96DAC3EB3}"/>
              </a:ext>
            </a:extLst>
          </p:cNvPr>
          <p:cNvSpPr>
            <a:spLocks noGrp="1"/>
          </p:cNvSpPr>
          <p:nvPr>
            <p:ph type="body" idx="1"/>
          </p:nvPr>
        </p:nvSpPr>
        <p:spPr>
          <a:xfrm>
            <a:off x="538046" y="430901"/>
            <a:ext cx="4873474" cy="1003909"/>
          </a:xfrm>
        </p:spPr>
        <p:txBody>
          <a:bodyPr/>
          <a:lstStyle/>
          <a:p>
            <a:pPr algn="ctr">
              <a:spcBef>
                <a:spcPts val="0"/>
              </a:spcBef>
            </a:pPr>
            <a:r>
              <a:rPr lang="ru-RU" sz="2800" b="1" dirty="0">
                <a:solidFill>
                  <a:schemeClr val="accent1">
                    <a:lumMod val="75000"/>
                  </a:schemeClr>
                </a:solidFill>
              </a:rPr>
              <a:t>МОНИТОРИНГ</a:t>
            </a:r>
            <a:r>
              <a:rPr lang="ru-RU" b="1" dirty="0">
                <a:solidFill>
                  <a:schemeClr val="accent1">
                    <a:lumMod val="75000"/>
                  </a:schemeClr>
                </a:solidFill>
              </a:rPr>
              <a:t> </a:t>
            </a:r>
          </a:p>
          <a:p>
            <a:endParaRPr lang="ru-RU" dirty="0"/>
          </a:p>
        </p:txBody>
      </p:sp>
      <p:graphicFrame>
        <p:nvGraphicFramePr>
          <p:cNvPr id="8" name="Объект 7">
            <a:extLst>
              <a:ext uri="{FF2B5EF4-FFF2-40B4-BE49-F238E27FC236}">
                <a16:creationId xmlns:a16="http://schemas.microsoft.com/office/drawing/2014/main" id="{27B31630-DB19-45B6-8883-AD9043B840A9}"/>
              </a:ext>
            </a:extLst>
          </p:cNvPr>
          <p:cNvGraphicFramePr>
            <a:graphicFrameLocks noGrp="1"/>
          </p:cNvGraphicFramePr>
          <p:nvPr>
            <p:ph sz="quarter" idx="13"/>
            <p:extLst>
              <p:ext uri="{D42A27DB-BD31-4B8C-83A1-F6EECF244321}">
                <p14:modId xmlns:p14="http://schemas.microsoft.com/office/powerpoint/2010/main" val="3484874101"/>
              </p:ext>
            </p:extLst>
          </p:nvPr>
        </p:nvGraphicFramePr>
        <p:xfrm>
          <a:off x="407942" y="1294995"/>
          <a:ext cx="5105400" cy="1003908"/>
        </p:xfrm>
        <a:graphic>
          <a:graphicData uri="http://schemas.openxmlformats.org/drawingml/2006/table">
            <a:tbl>
              <a:tblPr firstRow="1" firstCol="1" bandRow="1">
                <a:tableStyleId>{5C22544A-7EE6-4342-B048-85BDC9FD1C3A}</a:tableStyleId>
              </a:tblPr>
              <a:tblGrid>
                <a:gridCol w="1022589">
                  <a:extLst>
                    <a:ext uri="{9D8B030D-6E8A-4147-A177-3AD203B41FA5}">
                      <a16:colId xmlns:a16="http://schemas.microsoft.com/office/drawing/2014/main" val="3488914985"/>
                    </a:ext>
                  </a:extLst>
                </a:gridCol>
                <a:gridCol w="4082811">
                  <a:extLst>
                    <a:ext uri="{9D8B030D-6E8A-4147-A177-3AD203B41FA5}">
                      <a16:colId xmlns:a16="http://schemas.microsoft.com/office/drawing/2014/main" val="1356727884"/>
                    </a:ext>
                  </a:extLst>
                </a:gridCol>
              </a:tblGrid>
              <a:tr h="425677">
                <a:tc>
                  <a:txBody>
                    <a:bodyPr/>
                    <a:lstStyle/>
                    <a:p>
                      <a:pPr algn="ctr">
                        <a:lnSpc>
                          <a:spcPct val="107000"/>
                        </a:lnSpc>
                        <a:spcAft>
                          <a:spcPts val="0"/>
                        </a:spcAft>
                      </a:pPr>
                      <a:r>
                        <a:rPr lang="ru-RU" sz="1200">
                          <a:effectLst/>
                        </a:rPr>
                        <a:t>№ п/п</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940" marR="58940" marT="0" marB="0" anchor="ctr"/>
                </a:tc>
                <a:tc>
                  <a:txBody>
                    <a:bodyPr/>
                    <a:lstStyle/>
                    <a:p>
                      <a:pPr algn="ctr">
                        <a:lnSpc>
                          <a:spcPct val="107000"/>
                        </a:lnSpc>
                        <a:spcAft>
                          <a:spcPts val="0"/>
                        </a:spcAft>
                      </a:pPr>
                      <a:r>
                        <a:rPr lang="ru-RU" sz="1200" dirty="0">
                          <a:effectLst/>
                        </a:rPr>
                        <a:t>Целевые показатели оценки эффективности реализации мероприятий</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940" marR="58940" marT="0" marB="0" anchor="ctr"/>
                </a:tc>
                <a:extLst>
                  <a:ext uri="{0D108BD9-81ED-4DB2-BD59-A6C34878D82A}">
                    <a16:rowId xmlns:a16="http://schemas.microsoft.com/office/drawing/2014/main" val="2387705856"/>
                  </a:ext>
                </a:extLst>
              </a:tr>
              <a:tr h="442050">
                <a:tc>
                  <a:txBody>
                    <a:bodyPr/>
                    <a:lstStyle/>
                    <a:p>
                      <a:pPr algn="ctr">
                        <a:lnSpc>
                          <a:spcPct val="107000"/>
                        </a:lnSpc>
                        <a:spcAft>
                          <a:spcPts val="0"/>
                        </a:spcAft>
                      </a:pPr>
                      <a:r>
                        <a:rPr lang="ru-RU" sz="1200" dirty="0">
                          <a:effectLst/>
                        </a:rPr>
                        <a:t>14</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940" marR="58940" marT="0" marB="0"/>
                </a:tc>
                <a:tc>
                  <a:txBody>
                    <a:bodyPr/>
                    <a:lstStyle/>
                    <a:p>
                      <a:pPr>
                        <a:lnSpc>
                          <a:spcPct val="107000"/>
                        </a:lnSpc>
                        <a:spcAft>
                          <a:spcPts val="0"/>
                        </a:spcAft>
                      </a:pPr>
                      <a:r>
                        <a:rPr lang="ru-RU" sz="1200" dirty="0">
                          <a:effectLst/>
                        </a:rPr>
                        <a:t>Число пациентов с болезнями органов пищеварения (К00-К92) доставленных в стационар по экстренным показаниям, всего</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940" marR="58940" marT="0" marB="0"/>
                </a:tc>
                <a:extLst>
                  <a:ext uri="{0D108BD9-81ED-4DB2-BD59-A6C34878D82A}">
                    <a16:rowId xmlns:a16="http://schemas.microsoft.com/office/drawing/2014/main" val="2342112659"/>
                  </a:ext>
                </a:extLst>
              </a:tr>
            </a:tbl>
          </a:graphicData>
        </a:graphic>
      </p:graphicFrame>
      <p:graphicFrame>
        <p:nvGraphicFramePr>
          <p:cNvPr id="9" name="Объект 8">
            <a:extLst>
              <a:ext uri="{FF2B5EF4-FFF2-40B4-BE49-F238E27FC236}">
                <a16:creationId xmlns:a16="http://schemas.microsoft.com/office/drawing/2014/main" id="{CECFAB70-66C0-4424-8E69-5E5E75C1CE20}"/>
              </a:ext>
            </a:extLst>
          </p:cNvPr>
          <p:cNvGraphicFramePr>
            <a:graphicFrameLocks noGrp="1"/>
          </p:cNvGraphicFramePr>
          <p:nvPr>
            <p:ph sz="quarter" idx="14"/>
            <p:extLst>
              <p:ext uri="{D42A27DB-BD31-4B8C-83A1-F6EECF244321}">
                <p14:modId xmlns:p14="http://schemas.microsoft.com/office/powerpoint/2010/main" val="4067323234"/>
              </p:ext>
            </p:extLst>
          </p:nvPr>
        </p:nvGraphicFramePr>
        <p:xfrm>
          <a:off x="6891828" y="1467858"/>
          <a:ext cx="3927817" cy="658182"/>
        </p:xfrm>
        <a:graphic>
          <a:graphicData uri="http://schemas.openxmlformats.org/drawingml/2006/table">
            <a:tbl>
              <a:tblPr firstRow="1" firstCol="1" bandRow="1">
                <a:tableStyleId>{5C22544A-7EE6-4342-B048-85BDC9FD1C3A}</a:tableStyleId>
              </a:tblPr>
              <a:tblGrid>
                <a:gridCol w="3927817">
                  <a:extLst>
                    <a:ext uri="{9D8B030D-6E8A-4147-A177-3AD203B41FA5}">
                      <a16:colId xmlns:a16="http://schemas.microsoft.com/office/drawing/2014/main" val="3787946775"/>
                    </a:ext>
                  </a:extLst>
                </a:gridCol>
              </a:tblGrid>
              <a:tr h="658182">
                <a:tc>
                  <a:txBody>
                    <a:bodyPr/>
                    <a:lstStyle/>
                    <a:p>
                      <a:pPr>
                        <a:lnSpc>
                          <a:spcPct val="107000"/>
                        </a:lnSpc>
                        <a:spcAft>
                          <a:spcPts val="0"/>
                        </a:spcAft>
                      </a:pPr>
                      <a:endParaRPr lang="ru-RU" sz="1400" dirty="0">
                        <a:effectLst/>
                      </a:endParaRPr>
                    </a:p>
                    <a:p>
                      <a:pPr>
                        <a:lnSpc>
                          <a:spcPct val="107000"/>
                        </a:lnSpc>
                        <a:spcAft>
                          <a:spcPts val="0"/>
                        </a:spcAft>
                      </a:pPr>
                      <a:r>
                        <a:rPr lang="ru-RU" sz="1400" dirty="0">
                          <a:effectLst/>
                        </a:rPr>
                        <a:t>Таблица 2000, сумма гр. 5  + гр. 23   строка 12.0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940" marR="58940" marT="0" marB="0"/>
                </a:tc>
                <a:extLst>
                  <a:ext uri="{0D108BD9-81ED-4DB2-BD59-A6C34878D82A}">
                    <a16:rowId xmlns:a16="http://schemas.microsoft.com/office/drawing/2014/main" val="2914224517"/>
                  </a:ext>
                </a:extLst>
              </a:tr>
            </a:tbl>
          </a:graphicData>
        </a:graphic>
      </p:graphicFrame>
      <p:sp>
        <p:nvSpPr>
          <p:cNvPr id="7" name="Прямоугольник 6">
            <a:extLst>
              <a:ext uri="{FF2B5EF4-FFF2-40B4-BE49-F238E27FC236}">
                <a16:creationId xmlns:a16="http://schemas.microsoft.com/office/drawing/2014/main" id="{EF6B29F6-D9C3-460F-B425-DCE13388BFC9}"/>
              </a:ext>
            </a:extLst>
          </p:cNvPr>
          <p:cNvSpPr/>
          <p:nvPr/>
        </p:nvSpPr>
        <p:spPr>
          <a:xfrm>
            <a:off x="7115494" y="539846"/>
            <a:ext cx="3156633" cy="523220"/>
          </a:xfrm>
          <a:prstGeom prst="rect">
            <a:avLst/>
          </a:prstGeom>
        </p:spPr>
        <p:txBody>
          <a:bodyPr wrap="none">
            <a:spAutoFit/>
          </a:bodyPr>
          <a:lstStyle/>
          <a:p>
            <a:pPr algn="ctr"/>
            <a:r>
              <a:rPr lang="ru-RU" sz="2800" b="1" dirty="0">
                <a:solidFill>
                  <a:schemeClr val="accent1">
                    <a:lumMod val="75000"/>
                  </a:schemeClr>
                </a:solidFill>
              </a:rPr>
              <a:t>ФОРМА ФСН № 14</a:t>
            </a:r>
          </a:p>
        </p:txBody>
      </p:sp>
      <p:graphicFrame>
        <p:nvGraphicFramePr>
          <p:cNvPr id="10" name="Таблица 9">
            <a:extLst>
              <a:ext uri="{FF2B5EF4-FFF2-40B4-BE49-F238E27FC236}">
                <a16:creationId xmlns:a16="http://schemas.microsoft.com/office/drawing/2014/main" id="{E53557B0-6041-4DA3-9F71-DEDED2120278}"/>
              </a:ext>
            </a:extLst>
          </p:cNvPr>
          <p:cNvGraphicFramePr>
            <a:graphicFrameLocks noGrp="1"/>
          </p:cNvGraphicFramePr>
          <p:nvPr>
            <p:extLst>
              <p:ext uri="{D42A27DB-BD31-4B8C-83A1-F6EECF244321}">
                <p14:modId xmlns:p14="http://schemas.microsoft.com/office/powerpoint/2010/main" val="4009139622"/>
              </p:ext>
            </p:extLst>
          </p:nvPr>
        </p:nvGraphicFramePr>
        <p:xfrm>
          <a:off x="407942" y="2674167"/>
          <a:ext cx="5133683" cy="1073531"/>
        </p:xfrm>
        <a:graphic>
          <a:graphicData uri="http://schemas.openxmlformats.org/drawingml/2006/table">
            <a:tbl>
              <a:tblPr firstRow="1" firstCol="1" bandRow="1">
                <a:tableStyleId>{5C22544A-7EE6-4342-B048-85BDC9FD1C3A}</a:tableStyleId>
              </a:tblPr>
              <a:tblGrid>
                <a:gridCol w="1028254">
                  <a:extLst>
                    <a:ext uri="{9D8B030D-6E8A-4147-A177-3AD203B41FA5}">
                      <a16:colId xmlns:a16="http://schemas.microsoft.com/office/drawing/2014/main" val="2642009851"/>
                    </a:ext>
                  </a:extLst>
                </a:gridCol>
                <a:gridCol w="4105429">
                  <a:extLst>
                    <a:ext uri="{9D8B030D-6E8A-4147-A177-3AD203B41FA5}">
                      <a16:colId xmlns:a16="http://schemas.microsoft.com/office/drawing/2014/main" val="1440968123"/>
                    </a:ext>
                  </a:extLst>
                </a:gridCol>
              </a:tblGrid>
              <a:tr h="495300">
                <a:tc>
                  <a:txBody>
                    <a:bodyPr/>
                    <a:lstStyle/>
                    <a:p>
                      <a:pPr algn="ctr">
                        <a:lnSpc>
                          <a:spcPct val="107000"/>
                        </a:lnSpc>
                        <a:spcAft>
                          <a:spcPts val="0"/>
                        </a:spcAft>
                      </a:pPr>
                      <a:r>
                        <a:rPr lang="ru-RU" sz="1200">
                          <a:effectLst/>
                        </a:rPr>
                        <a:t>№ п/п</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200" dirty="0">
                          <a:effectLst/>
                        </a:rPr>
                        <a:t>Целевые показатели оценки эффективности реализации мероприятий</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43042169"/>
                  </a:ext>
                </a:extLst>
              </a:tr>
              <a:tr h="514350">
                <a:tc>
                  <a:txBody>
                    <a:bodyPr/>
                    <a:lstStyle/>
                    <a:p>
                      <a:pPr algn="ctr">
                        <a:lnSpc>
                          <a:spcPct val="107000"/>
                        </a:lnSpc>
                        <a:spcAft>
                          <a:spcPts val="0"/>
                        </a:spcAft>
                      </a:pPr>
                      <a:r>
                        <a:rPr lang="ru-RU" sz="1200">
                          <a:effectLst/>
                        </a:rPr>
                        <a:t>15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200" dirty="0">
                          <a:effectLst/>
                        </a:rPr>
                        <a:t>Число пациентов с язвенной болезнью желудка и двенадцатиперстной кишки (К 25-К26) доставленных в стационар по экстренным показаниям, всего</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1536607"/>
                  </a:ext>
                </a:extLst>
              </a:tr>
            </a:tbl>
          </a:graphicData>
        </a:graphic>
      </p:graphicFrame>
      <p:graphicFrame>
        <p:nvGraphicFramePr>
          <p:cNvPr id="14" name="Таблица 13">
            <a:extLst>
              <a:ext uri="{FF2B5EF4-FFF2-40B4-BE49-F238E27FC236}">
                <a16:creationId xmlns:a16="http://schemas.microsoft.com/office/drawing/2014/main" id="{F3189F34-7DE8-4487-B2D3-FC73D7951077}"/>
              </a:ext>
            </a:extLst>
          </p:cNvPr>
          <p:cNvGraphicFramePr>
            <a:graphicFrameLocks noGrp="1"/>
          </p:cNvGraphicFramePr>
          <p:nvPr>
            <p:extLst>
              <p:ext uri="{D42A27DB-BD31-4B8C-83A1-F6EECF244321}">
                <p14:modId xmlns:p14="http://schemas.microsoft.com/office/powerpoint/2010/main" val="3981728324"/>
              </p:ext>
            </p:extLst>
          </p:nvPr>
        </p:nvGraphicFramePr>
        <p:xfrm>
          <a:off x="6891827" y="2970363"/>
          <a:ext cx="3927817" cy="658182"/>
        </p:xfrm>
        <a:graphic>
          <a:graphicData uri="http://schemas.openxmlformats.org/drawingml/2006/table">
            <a:tbl>
              <a:tblPr firstRow="1" firstCol="1" bandRow="1">
                <a:tableStyleId>{5C22544A-7EE6-4342-B048-85BDC9FD1C3A}</a:tableStyleId>
              </a:tblPr>
              <a:tblGrid>
                <a:gridCol w="3927817">
                  <a:extLst>
                    <a:ext uri="{9D8B030D-6E8A-4147-A177-3AD203B41FA5}">
                      <a16:colId xmlns:a16="http://schemas.microsoft.com/office/drawing/2014/main" val="754469636"/>
                    </a:ext>
                  </a:extLst>
                </a:gridCol>
              </a:tblGrid>
              <a:tr h="658182">
                <a:tc>
                  <a:txBody>
                    <a:bodyPr/>
                    <a:lstStyle/>
                    <a:p>
                      <a:pPr>
                        <a:lnSpc>
                          <a:spcPct val="107000"/>
                        </a:lnSpc>
                        <a:spcAft>
                          <a:spcPts val="0"/>
                        </a:spcAft>
                      </a:pPr>
                      <a:endParaRPr lang="ru-RU" sz="1400" dirty="0">
                        <a:effectLst/>
                      </a:endParaRPr>
                    </a:p>
                    <a:p>
                      <a:pPr>
                        <a:lnSpc>
                          <a:spcPct val="107000"/>
                        </a:lnSpc>
                        <a:spcAft>
                          <a:spcPts val="0"/>
                        </a:spcAft>
                      </a:pPr>
                      <a:r>
                        <a:rPr lang="ru-RU" sz="1400" dirty="0">
                          <a:effectLst/>
                        </a:rPr>
                        <a:t>Таблица 2000, сумма гр. 5  + гр. 23  строка 12.1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1762876"/>
                  </a:ext>
                </a:extLst>
              </a:tr>
            </a:tbl>
          </a:graphicData>
        </a:graphic>
      </p:graphicFrame>
      <p:graphicFrame>
        <p:nvGraphicFramePr>
          <p:cNvPr id="15" name="Таблица 14">
            <a:extLst>
              <a:ext uri="{FF2B5EF4-FFF2-40B4-BE49-F238E27FC236}">
                <a16:creationId xmlns:a16="http://schemas.microsoft.com/office/drawing/2014/main" id="{C2037094-7FB2-43EC-9787-CBFD095DA68E}"/>
              </a:ext>
            </a:extLst>
          </p:cNvPr>
          <p:cNvGraphicFramePr>
            <a:graphicFrameLocks noGrp="1"/>
          </p:cNvGraphicFramePr>
          <p:nvPr>
            <p:extLst>
              <p:ext uri="{D42A27DB-BD31-4B8C-83A1-F6EECF244321}">
                <p14:modId xmlns:p14="http://schemas.microsoft.com/office/powerpoint/2010/main" val="1730060958"/>
              </p:ext>
            </p:extLst>
          </p:nvPr>
        </p:nvGraphicFramePr>
        <p:xfrm>
          <a:off x="393800" y="4097084"/>
          <a:ext cx="5133683" cy="1073785"/>
        </p:xfrm>
        <a:graphic>
          <a:graphicData uri="http://schemas.openxmlformats.org/drawingml/2006/table">
            <a:tbl>
              <a:tblPr firstRow="1" firstCol="1" bandRow="1">
                <a:tableStyleId>{5C22544A-7EE6-4342-B048-85BDC9FD1C3A}</a:tableStyleId>
              </a:tblPr>
              <a:tblGrid>
                <a:gridCol w="1028254">
                  <a:extLst>
                    <a:ext uri="{9D8B030D-6E8A-4147-A177-3AD203B41FA5}">
                      <a16:colId xmlns:a16="http://schemas.microsoft.com/office/drawing/2014/main" val="2796116718"/>
                    </a:ext>
                  </a:extLst>
                </a:gridCol>
                <a:gridCol w="4105429">
                  <a:extLst>
                    <a:ext uri="{9D8B030D-6E8A-4147-A177-3AD203B41FA5}">
                      <a16:colId xmlns:a16="http://schemas.microsoft.com/office/drawing/2014/main" val="3297135836"/>
                    </a:ext>
                  </a:extLst>
                </a:gridCol>
              </a:tblGrid>
              <a:tr h="495300">
                <a:tc>
                  <a:txBody>
                    <a:bodyPr/>
                    <a:lstStyle/>
                    <a:p>
                      <a:pPr algn="ctr">
                        <a:lnSpc>
                          <a:spcPct val="107000"/>
                        </a:lnSpc>
                        <a:spcAft>
                          <a:spcPts val="0"/>
                        </a:spcAft>
                      </a:pPr>
                      <a:r>
                        <a:rPr lang="ru-RU" sz="1200">
                          <a:effectLst/>
                        </a:rPr>
                        <a:t>№ п/п</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200" dirty="0">
                          <a:effectLst/>
                        </a:rPr>
                        <a:t>Целевые показатели оценки эффективности реализации мероприятий</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82537377"/>
                  </a:ext>
                </a:extLst>
              </a:tr>
              <a:tr h="514350">
                <a:tc>
                  <a:txBody>
                    <a:bodyPr/>
                    <a:lstStyle/>
                    <a:p>
                      <a:pPr algn="ctr">
                        <a:lnSpc>
                          <a:spcPct val="107000"/>
                        </a:lnSpc>
                        <a:spcAft>
                          <a:spcPts val="0"/>
                        </a:spcAft>
                      </a:pPr>
                      <a:r>
                        <a:rPr lang="ru-RU" sz="1200">
                          <a:effectLst/>
                        </a:rPr>
                        <a:t>16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200" dirty="0">
                          <a:effectLst/>
                        </a:rPr>
                        <a:t>Число пациентов с болезнями печени (К70- К76), доставленных в стационар по экстренным показаниям, всего</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0051553"/>
                  </a:ext>
                </a:extLst>
              </a:tr>
            </a:tbl>
          </a:graphicData>
        </a:graphic>
      </p:graphicFrame>
      <p:graphicFrame>
        <p:nvGraphicFramePr>
          <p:cNvPr id="16" name="Таблица 15">
            <a:extLst>
              <a:ext uri="{FF2B5EF4-FFF2-40B4-BE49-F238E27FC236}">
                <a16:creationId xmlns:a16="http://schemas.microsoft.com/office/drawing/2014/main" id="{A68087F2-0A5C-4CD1-BC80-6E690ADFDE6E}"/>
              </a:ext>
            </a:extLst>
          </p:cNvPr>
          <p:cNvGraphicFramePr>
            <a:graphicFrameLocks noGrp="1"/>
          </p:cNvGraphicFramePr>
          <p:nvPr>
            <p:extLst>
              <p:ext uri="{D42A27DB-BD31-4B8C-83A1-F6EECF244321}">
                <p14:modId xmlns:p14="http://schemas.microsoft.com/office/powerpoint/2010/main" val="1413651984"/>
              </p:ext>
            </p:extLst>
          </p:nvPr>
        </p:nvGraphicFramePr>
        <p:xfrm>
          <a:off x="6908362" y="4263637"/>
          <a:ext cx="3927817" cy="658182"/>
        </p:xfrm>
        <a:graphic>
          <a:graphicData uri="http://schemas.openxmlformats.org/drawingml/2006/table">
            <a:tbl>
              <a:tblPr firstRow="1" firstCol="1" bandRow="1">
                <a:tableStyleId>{5C22544A-7EE6-4342-B048-85BDC9FD1C3A}</a:tableStyleId>
              </a:tblPr>
              <a:tblGrid>
                <a:gridCol w="3927817">
                  <a:extLst>
                    <a:ext uri="{9D8B030D-6E8A-4147-A177-3AD203B41FA5}">
                      <a16:colId xmlns:a16="http://schemas.microsoft.com/office/drawing/2014/main" val="340312759"/>
                    </a:ext>
                  </a:extLst>
                </a:gridCol>
              </a:tblGrid>
              <a:tr h="658182">
                <a:tc>
                  <a:txBody>
                    <a:bodyPr/>
                    <a:lstStyle/>
                    <a:p>
                      <a:pPr>
                        <a:lnSpc>
                          <a:spcPct val="107000"/>
                        </a:lnSpc>
                        <a:spcAft>
                          <a:spcPts val="0"/>
                        </a:spcAft>
                      </a:pPr>
                      <a:endParaRPr lang="ru-RU" sz="1400" dirty="0">
                        <a:effectLst/>
                      </a:endParaRPr>
                    </a:p>
                    <a:p>
                      <a:pPr>
                        <a:lnSpc>
                          <a:spcPct val="107000"/>
                        </a:lnSpc>
                        <a:spcAft>
                          <a:spcPts val="0"/>
                        </a:spcAft>
                      </a:pPr>
                      <a:r>
                        <a:rPr lang="ru-RU" sz="1400" dirty="0">
                          <a:effectLst/>
                        </a:rPr>
                        <a:t>Таблица 2000, сумма гр. 5  + гр. 23 строка 12.8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1270545"/>
                  </a:ext>
                </a:extLst>
              </a:tr>
            </a:tbl>
          </a:graphicData>
        </a:graphic>
      </p:graphicFrame>
      <p:graphicFrame>
        <p:nvGraphicFramePr>
          <p:cNvPr id="17" name="Таблица 16">
            <a:extLst>
              <a:ext uri="{FF2B5EF4-FFF2-40B4-BE49-F238E27FC236}">
                <a16:creationId xmlns:a16="http://schemas.microsoft.com/office/drawing/2014/main" id="{6EBD2FC9-75FD-49EE-A088-3ABAC806FEC6}"/>
              </a:ext>
            </a:extLst>
          </p:cNvPr>
          <p:cNvGraphicFramePr>
            <a:graphicFrameLocks noGrp="1"/>
          </p:cNvGraphicFramePr>
          <p:nvPr>
            <p:extLst>
              <p:ext uri="{D42A27DB-BD31-4B8C-83A1-F6EECF244321}">
                <p14:modId xmlns:p14="http://schemas.microsoft.com/office/powerpoint/2010/main" val="2997735106"/>
              </p:ext>
            </p:extLst>
          </p:nvPr>
        </p:nvGraphicFramePr>
        <p:xfrm>
          <a:off x="407942" y="5484882"/>
          <a:ext cx="5133683" cy="1073531"/>
        </p:xfrm>
        <a:graphic>
          <a:graphicData uri="http://schemas.openxmlformats.org/drawingml/2006/table">
            <a:tbl>
              <a:tblPr firstRow="1" firstCol="1" bandRow="1">
                <a:tableStyleId>{5C22544A-7EE6-4342-B048-85BDC9FD1C3A}</a:tableStyleId>
              </a:tblPr>
              <a:tblGrid>
                <a:gridCol w="1028254">
                  <a:extLst>
                    <a:ext uri="{9D8B030D-6E8A-4147-A177-3AD203B41FA5}">
                      <a16:colId xmlns:a16="http://schemas.microsoft.com/office/drawing/2014/main" val="1948108005"/>
                    </a:ext>
                  </a:extLst>
                </a:gridCol>
                <a:gridCol w="4105429">
                  <a:extLst>
                    <a:ext uri="{9D8B030D-6E8A-4147-A177-3AD203B41FA5}">
                      <a16:colId xmlns:a16="http://schemas.microsoft.com/office/drawing/2014/main" val="814123967"/>
                    </a:ext>
                  </a:extLst>
                </a:gridCol>
              </a:tblGrid>
              <a:tr h="495300">
                <a:tc>
                  <a:txBody>
                    <a:bodyPr/>
                    <a:lstStyle/>
                    <a:p>
                      <a:pPr algn="ctr">
                        <a:lnSpc>
                          <a:spcPct val="107000"/>
                        </a:lnSpc>
                        <a:spcAft>
                          <a:spcPts val="0"/>
                        </a:spcAft>
                      </a:pPr>
                      <a:r>
                        <a:rPr lang="ru-RU" sz="1200">
                          <a:effectLst/>
                        </a:rPr>
                        <a:t>№ п/п</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200" dirty="0">
                          <a:effectLst/>
                        </a:rPr>
                        <a:t>Целевые показатели оценки эффективности реализации мероприятий</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26241442"/>
                  </a:ext>
                </a:extLst>
              </a:tr>
              <a:tr h="514350">
                <a:tc>
                  <a:txBody>
                    <a:bodyPr/>
                    <a:lstStyle/>
                    <a:p>
                      <a:pPr algn="ctr">
                        <a:lnSpc>
                          <a:spcPct val="107000"/>
                        </a:lnSpc>
                        <a:spcAft>
                          <a:spcPts val="0"/>
                        </a:spcAft>
                      </a:pPr>
                      <a:r>
                        <a:rPr lang="ru-RU" sz="1200">
                          <a:effectLst/>
                        </a:rPr>
                        <a:t>17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200" dirty="0">
                          <a:effectLst/>
                        </a:rPr>
                        <a:t>Число пациентов с болезнями поджелудочной железы (К 85-К 86), доставленных в стационар по экстренным показаниям, всего</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2179094"/>
                  </a:ext>
                </a:extLst>
              </a:tr>
            </a:tbl>
          </a:graphicData>
        </a:graphic>
      </p:graphicFrame>
      <p:graphicFrame>
        <p:nvGraphicFramePr>
          <p:cNvPr id="18" name="Таблица 17">
            <a:extLst>
              <a:ext uri="{FF2B5EF4-FFF2-40B4-BE49-F238E27FC236}">
                <a16:creationId xmlns:a16="http://schemas.microsoft.com/office/drawing/2014/main" id="{85431022-F892-4DEF-A09B-3E70798B582A}"/>
              </a:ext>
            </a:extLst>
          </p:cNvPr>
          <p:cNvGraphicFramePr>
            <a:graphicFrameLocks noGrp="1"/>
          </p:cNvGraphicFramePr>
          <p:nvPr>
            <p:extLst>
              <p:ext uri="{D42A27DB-BD31-4B8C-83A1-F6EECF244321}">
                <p14:modId xmlns:p14="http://schemas.microsoft.com/office/powerpoint/2010/main" val="3907950663"/>
              </p:ext>
            </p:extLst>
          </p:nvPr>
        </p:nvGraphicFramePr>
        <p:xfrm>
          <a:off x="6891826" y="5568283"/>
          <a:ext cx="3927817" cy="658182"/>
        </p:xfrm>
        <a:graphic>
          <a:graphicData uri="http://schemas.openxmlformats.org/drawingml/2006/table">
            <a:tbl>
              <a:tblPr firstRow="1" firstCol="1" bandRow="1">
                <a:tableStyleId>{5C22544A-7EE6-4342-B048-85BDC9FD1C3A}</a:tableStyleId>
              </a:tblPr>
              <a:tblGrid>
                <a:gridCol w="3927817">
                  <a:extLst>
                    <a:ext uri="{9D8B030D-6E8A-4147-A177-3AD203B41FA5}">
                      <a16:colId xmlns:a16="http://schemas.microsoft.com/office/drawing/2014/main" val="2568510647"/>
                    </a:ext>
                  </a:extLst>
                </a:gridCol>
              </a:tblGrid>
              <a:tr h="658182">
                <a:tc>
                  <a:txBody>
                    <a:bodyPr/>
                    <a:lstStyle/>
                    <a:p>
                      <a:pPr>
                        <a:lnSpc>
                          <a:spcPct val="107000"/>
                        </a:lnSpc>
                        <a:spcAft>
                          <a:spcPts val="0"/>
                        </a:spcAft>
                      </a:pPr>
                      <a:endParaRPr lang="ru-RU" sz="1400" dirty="0">
                        <a:effectLst/>
                      </a:endParaRPr>
                    </a:p>
                    <a:p>
                      <a:pPr>
                        <a:lnSpc>
                          <a:spcPct val="107000"/>
                        </a:lnSpc>
                        <a:spcAft>
                          <a:spcPts val="0"/>
                        </a:spcAft>
                      </a:pPr>
                      <a:r>
                        <a:rPr lang="ru-RU" sz="1400" dirty="0">
                          <a:effectLst/>
                        </a:rPr>
                        <a:t>Таблица 2000, сумма гр. 5 + гр. 23  строка 12.10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49792"/>
                  </a:ext>
                </a:extLst>
              </a:tr>
            </a:tbl>
          </a:graphicData>
        </a:graphic>
      </p:graphicFrame>
      <p:sp>
        <p:nvSpPr>
          <p:cNvPr id="19" name="Равно 18">
            <a:extLst>
              <a:ext uri="{FF2B5EF4-FFF2-40B4-BE49-F238E27FC236}">
                <a16:creationId xmlns:a16="http://schemas.microsoft.com/office/drawing/2014/main" id="{1AD73A82-EEA5-4D0B-BBF0-F8B47B5B88AA}"/>
              </a:ext>
            </a:extLst>
          </p:cNvPr>
          <p:cNvSpPr/>
          <p:nvPr/>
        </p:nvSpPr>
        <p:spPr>
          <a:xfrm>
            <a:off x="5901642" y="4381011"/>
            <a:ext cx="601881" cy="42343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0" name="Равно 19">
            <a:extLst>
              <a:ext uri="{FF2B5EF4-FFF2-40B4-BE49-F238E27FC236}">
                <a16:creationId xmlns:a16="http://schemas.microsoft.com/office/drawing/2014/main" id="{0D2645E2-0D77-41D3-A440-3F744A1C28B0}"/>
              </a:ext>
            </a:extLst>
          </p:cNvPr>
          <p:cNvSpPr/>
          <p:nvPr/>
        </p:nvSpPr>
        <p:spPr>
          <a:xfrm>
            <a:off x="5893925" y="5803032"/>
            <a:ext cx="601881" cy="42343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1" name="Равно 20">
            <a:extLst>
              <a:ext uri="{FF2B5EF4-FFF2-40B4-BE49-F238E27FC236}">
                <a16:creationId xmlns:a16="http://schemas.microsoft.com/office/drawing/2014/main" id="{92C38408-3A42-49C5-9C25-449C308D8D15}"/>
              </a:ext>
            </a:extLst>
          </p:cNvPr>
          <p:cNvSpPr/>
          <p:nvPr/>
        </p:nvSpPr>
        <p:spPr>
          <a:xfrm>
            <a:off x="5901643" y="3087737"/>
            <a:ext cx="601881" cy="42343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2" name="Равно 21">
            <a:extLst>
              <a:ext uri="{FF2B5EF4-FFF2-40B4-BE49-F238E27FC236}">
                <a16:creationId xmlns:a16="http://schemas.microsoft.com/office/drawing/2014/main" id="{209B3BAD-12D8-453C-ACB3-DA35861DBF71}"/>
              </a:ext>
            </a:extLst>
          </p:cNvPr>
          <p:cNvSpPr/>
          <p:nvPr/>
        </p:nvSpPr>
        <p:spPr>
          <a:xfrm>
            <a:off x="5901644" y="1545543"/>
            <a:ext cx="601881" cy="42343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1034768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50FAD625-23E6-4ED0-9729-991D7E61C87A}"/>
              </a:ext>
            </a:extLst>
          </p:cNvPr>
          <p:cNvSpPr>
            <a:spLocks noGrp="1"/>
          </p:cNvSpPr>
          <p:nvPr>
            <p:ph type="body" idx="1"/>
          </p:nvPr>
        </p:nvSpPr>
        <p:spPr>
          <a:xfrm>
            <a:off x="913774" y="209725"/>
            <a:ext cx="4873474" cy="1152350"/>
          </a:xfrm>
        </p:spPr>
        <p:txBody>
          <a:bodyPr/>
          <a:lstStyle/>
          <a:p>
            <a:pPr algn="ctr">
              <a:spcBef>
                <a:spcPts val="0"/>
              </a:spcBef>
            </a:pPr>
            <a:r>
              <a:rPr lang="ru-RU" sz="2800" b="1" dirty="0">
                <a:solidFill>
                  <a:schemeClr val="accent1">
                    <a:lumMod val="75000"/>
                  </a:schemeClr>
                </a:solidFill>
              </a:rPr>
              <a:t>МОНИТОРИНГ</a:t>
            </a:r>
            <a:r>
              <a:rPr lang="ru-RU" b="1" dirty="0">
                <a:solidFill>
                  <a:schemeClr val="accent1">
                    <a:lumMod val="75000"/>
                  </a:schemeClr>
                </a:solidFill>
              </a:rPr>
              <a:t> </a:t>
            </a:r>
          </a:p>
          <a:p>
            <a:endParaRPr lang="ru-RU" dirty="0"/>
          </a:p>
        </p:txBody>
      </p:sp>
      <p:graphicFrame>
        <p:nvGraphicFramePr>
          <p:cNvPr id="7" name="Объект 6">
            <a:extLst>
              <a:ext uri="{FF2B5EF4-FFF2-40B4-BE49-F238E27FC236}">
                <a16:creationId xmlns:a16="http://schemas.microsoft.com/office/drawing/2014/main" id="{8F3B9229-756C-400E-B408-F84F171106FE}"/>
              </a:ext>
            </a:extLst>
          </p:cNvPr>
          <p:cNvGraphicFramePr>
            <a:graphicFrameLocks noGrp="1"/>
          </p:cNvGraphicFramePr>
          <p:nvPr>
            <p:ph sz="quarter" idx="13"/>
            <p:extLst>
              <p:ext uri="{D42A27DB-BD31-4B8C-83A1-F6EECF244321}">
                <p14:modId xmlns:p14="http://schemas.microsoft.com/office/powerpoint/2010/main" val="3281495615"/>
              </p:ext>
            </p:extLst>
          </p:nvPr>
        </p:nvGraphicFramePr>
        <p:xfrm>
          <a:off x="490158" y="1024638"/>
          <a:ext cx="5421168" cy="5385628"/>
        </p:xfrm>
        <a:graphic>
          <a:graphicData uri="http://schemas.openxmlformats.org/drawingml/2006/table">
            <a:tbl>
              <a:tblPr firstRow="1" firstCol="1" bandRow="1">
                <a:tableStyleId>{5C22544A-7EE6-4342-B048-85BDC9FD1C3A}</a:tableStyleId>
              </a:tblPr>
              <a:tblGrid>
                <a:gridCol w="1085830">
                  <a:extLst>
                    <a:ext uri="{9D8B030D-6E8A-4147-A177-3AD203B41FA5}">
                      <a16:colId xmlns:a16="http://schemas.microsoft.com/office/drawing/2014/main" val="635795422"/>
                    </a:ext>
                  </a:extLst>
                </a:gridCol>
                <a:gridCol w="4335338">
                  <a:extLst>
                    <a:ext uri="{9D8B030D-6E8A-4147-A177-3AD203B41FA5}">
                      <a16:colId xmlns:a16="http://schemas.microsoft.com/office/drawing/2014/main" val="4271589940"/>
                    </a:ext>
                  </a:extLst>
                </a:gridCol>
              </a:tblGrid>
              <a:tr h="370203">
                <a:tc>
                  <a:txBody>
                    <a:bodyPr/>
                    <a:lstStyle/>
                    <a:p>
                      <a:pPr algn="ctr">
                        <a:lnSpc>
                          <a:spcPct val="107000"/>
                        </a:lnSpc>
                        <a:spcAft>
                          <a:spcPts val="0"/>
                        </a:spcAft>
                      </a:pPr>
                      <a:r>
                        <a:rPr lang="ru-RU" sz="1400" dirty="0">
                          <a:effectLst/>
                        </a:rPr>
                        <a:t>№ п/п</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nchor="ctr"/>
                </a:tc>
                <a:tc>
                  <a:txBody>
                    <a:bodyPr/>
                    <a:lstStyle/>
                    <a:p>
                      <a:pPr algn="ctr">
                        <a:lnSpc>
                          <a:spcPct val="107000"/>
                        </a:lnSpc>
                        <a:spcAft>
                          <a:spcPts val="0"/>
                        </a:spcAft>
                      </a:pPr>
                      <a:r>
                        <a:rPr lang="ru-RU" sz="1400" dirty="0">
                          <a:effectLst/>
                        </a:rPr>
                        <a:t>Целевые показатели оценки эффективности реализации мероприятий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nchor="ctr"/>
                </a:tc>
                <a:extLst>
                  <a:ext uri="{0D108BD9-81ED-4DB2-BD59-A6C34878D82A}">
                    <a16:rowId xmlns:a16="http://schemas.microsoft.com/office/drawing/2014/main" val="3052797963"/>
                  </a:ext>
                </a:extLst>
              </a:tr>
              <a:tr h="392762">
                <a:tc>
                  <a:txBody>
                    <a:bodyPr/>
                    <a:lstStyle/>
                    <a:p>
                      <a:pPr algn="ctr">
                        <a:lnSpc>
                          <a:spcPct val="107000"/>
                        </a:lnSpc>
                        <a:spcAft>
                          <a:spcPts val="0"/>
                        </a:spcAft>
                      </a:pPr>
                      <a:r>
                        <a:rPr lang="ru-RU" sz="1400">
                          <a:effectLst/>
                        </a:rPr>
                        <a:t>18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tc>
                <a:tc>
                  <a:txBody>
                    <a:bodyPr/>
                    <a:lstStyle/>
                    <a:p>
                      <a:pPr>
                        <a:lnSpc>
                          <a:spcPct val="107000"/>
                        </a:lnSpc>
                        <a:spcAft>
                          <a:spcPts val="0"/>
                        </a:spcAft>
                      </a:pPr>
                      <a:r>
                        <a:rPr lang="ru-RU" sz="1400" dirty="0">
                          <a:effectLst/>
                        </a:rPr>
                        <a:t>Число пациентов с болезнями органов пищеварения (К00-К92), умерших в стационаре, всего</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tc>
                <a:extLst>
                  <a:ext uri="{0D108BD9-81ED-4DB2-BD59-A6C34878D82A}">
                    <a16:rowId xmlns:a16="http://schemas.microsoft.com/office/drawing/2014/main" val="473857565"/>
                  </a:ext>
                </a:extLst>
              </a:tr>
              <a:tr h="428629">
                <a:tc>
                  <a:txBody>
                    <a:bodyPr/>
                    <a:lstStyle/>
                    <a:p>
                      <a:pPr algn="ctr">
                        <a:lnSpc>
                          <a:spcPct val="107000"/>
                        </a:lnSpc>
                        <a:spcAft>
                          <a:spcPts val="0"/>
                        </a:spcAft>
                      </a:pPr>
                      <a:r>
                        <a:rPr lang="ru-RU" sz="1400">
                          <a:effectLst/>
                        </a:rPr>
                        <a:t>19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tc>
                <a:tc>
                  <a:txBody>
                    <a:bodyPr/>
                    <a:lstStyle/>
                    <a:p>
                      <a:pPr>
                        <a:lnSpc>
                          <a:spcPct val="107000"/>
                        </a:lnSpc>
                        <a:spcAft>
                          <a:spcPts val="0"/>
                        </a:spcAft>
                      </a:pPr>
                      <a:r>
                        <a:rPr lang="ru-RU" sz="1400" dirty="0">
                          <a:effectLst/>
                        </a:rPr>
                        <a:t>Число выбывших (</a:t>
                      </a:r>
                      <a:r>
                        <a:rPr lang="ru-RU" sz="1400" dirty="0" err="1">
                          <a:effectLst/>
                        </a:rPr>
                        <a:t>выписанных+умерших</a:t>
                      </a:r>
                      <a:r>
                        <a:rPr lang="ru-RU" sz="1400" dirty="0">
                          <a:effectLst/>
                        </a:rPr>
                        <a:t>) из стационара пациентов с  болезнями органов пищеварения (K00-K92)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tc>
                <a:extLst>
                  <a:ext uri="{0D108BD9-81ED-4DB2-BD59-A6C34878D82A}">
                    <a16:rowId xmlns:a16="http://schemas.microsoft.com/office/drawing/2014/main" val="1004092702"/>
                  </a:ext>
                </a:extLst>
              </a:tr>
              <a:tr h="559492">
                <a:tc>
                  <a:txBody>
                    <a:bodyPr/>
                    <a:lstStyle/>
                    <a:p>
                      <a:pPr algn="ctr">
                        <a:lnSpc>
                          <a:spcPct val="107000"/>
                        </a:lnSpc>
                        <a:spcAft>
                          <a:spcPts val="0"/>
                        </a:spcAft>
                      </a:pPr>
                      <a:r>
                        <a:rPr lang="ru-RU" sz="1400">
                          <a:effectLst/>
                        </a:rPr>
                        <a:t>20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tc>
                <a:tc>
                  <a:txBody>
                    <a:bodyPr/>
                    <a:lstStyle/>
                    <a:p>
                      <a:pPr>
                        <a:lnSpc>
                          <a:spcPct val="107000"/>
                        </a:lnSpc>
                        <a:spcAft>
                          <a:spcPts val="0"/>
                        </a:spcAft>
                      </a:pPr>
                      <a:r>
                        <a:rPr lang="ru-RU" sz="1400">
                          <a:effectLst/>
                        </a:rPr>
                        <a:t>Число пациентов с  язвенной болезнью желудка и двенадцатиперстной кишки  (K25-K26), умерших в стационаре, всего</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tc>
                <a:extLst>
                  <a:ext uri="{0D108BD9-81ED-4DB2-BD59-A6C34878D82A}">
                    <a16:rowId xmlns:a16="http://schemas.microsoft.com/office/drawing/2014/main" val="1441124563"/>
                  </a:ext>
                </a:extLst>
              </a:tr>
              <a:tr h="559224">
                <a:tc>
                  <a:txBody>
                    <a:bodyPr/>
                    <a:lstStyle/>
                    <a:p>
                      <a:pPr algn="ctr">
                        <a:lnSpc>
                          <a:spcPct val="107000"/>
                        </a:lnSpc>
                        <a:spcAft>
                          <a:spcPts val="0"/>
                        </a:spcAft>
                      </a:pPr>
                      <a:r>
                        <a:rPr lang="ru-RU" sz="1400">
                          <a:effectLst/>
                        </a:rPr>
                        <a:t>21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tc>
                <a:tc>
                  <a:txBody>
                    <a:bodyPr/>
                    <a:lstStyle/>
                    <a:p>
                      <a:pPr>
                        <a:lnSpc>
                          <a:spcPct val="107000"/>
                        </a:lnSpc>
                        <a:spcAft>
                          <a:spcPts val="0"/>
                        </a:spcAft>
                      </a:pPr>
                      <a:r>
                        <a:rPr lang="ru-RU" sz="1400" dirty="0">
                          <a:effectLst/>
                        </a:rPr>
                        <a:t>Число выбывших (</a:t>
                      </a:r>
                      <a:r>
                        <a:rPr lang="ru-RU" sz="1400" dirty="0" err="1">
                          <a:effectLst/>
                        </a:rPr>
                        <a:t>выписанных+умерших</a:t>
                      </a:r>
                      <a:r>
                        <a:rPr lang="ru-RU" sz="1400" dirty="0">
                          <a:effectLst/>
                        </a:rPr>
                        <a:t>) из стационара пациентов с язвенной болезни желудка и двенадцатиперстного кишечника (К25-К26), в стационаре, всего.</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tc>
                <a:extLst>
                  <a:ext uri="{0D108BD9-81ED-4DB2-BD59-A6C34878D82A}">
                    <a16:rowId xmlns:a16="http://schemas.microsoft.com/office/drawing/2014/main" val="2623048704"/>
                  </a:ext>
                </a:extLst>
              </a:tr>
              <a:tr h="392762">
                <a:tc>
                  <a:txBody>
                    <a:bodyPr/>
                    <a:lstStyle/>
                    <a:p>
                      <a:pPr algn="ctr">
                        <a:lnSpc>
                          <a:spcPct val="107000"/>
                        </a:lnSpc>
                        <a:spcAft>
                          <a:spcPts val="0"/>
                        </a:spcAft>
                      </a:pPr>
                      <a:r>
                        <a:rPr lang="ru-RU" sz="1400">
                          <a:effectLst/>
                        </a:rPr>
                        <a:t>22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tc>
                <a:tc>
                  <a:txBody>
                    <a:bodyPr/>
                    <a:lstStyle/>
                    <a:p>
                      <a:pPr>
                        <a:lnSpc>
                          <a:spcPct val="107000"/>
                        </a:lnSpc>
                        <a:spcAft>
                          <a:spcPts val="0"/>
                        </a:spcAft>
                      </a:pPr>
                      <a:r>
                        <a:rPr lang="ru-RU" sz="1400" dirty="0">
                          <a:effectLst/>
                        </a:rPr>
                        <a:t>Число пациентов с болезнями печени (K70-K76), умерших в стационаре, всего</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tc>
                <a:extLst>
                  <a:ext uri="{0D108BD9-81ED-4DB2-BD59-A6C34878D82A}">
                    <a16:rowId xmlns:a16="http://schemas.microsoft.com/office/drawing/2014/main" val="3014621728"/>
                  </a:ext>
                </a:extLst>
              </a:tr>
              <a:tr h="428629">
                <a:tc>
                  <a:txBody>
                    <a:bodyPr/>
                    <a:lstStyle/>
                    <a:p>
                      <a:pPr algn="ctr">
                        <a:lnSpc>
                          <a:spcPct val="107000"/>
                        </a:lnSpc>
                        <a:spcAft>
                          <a:spcPts val="0"/>
                        </a:spcAft>
                      </a:pPr>
                      <a:r>
                        <a:rPr lang="ru-RU" sz="1400">
                          <a:effectLst/>
                        </a:rPr>
                        <a:t>23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tc>
                <a:tc>
                  <a:txBody>
                    <a:bodyPr/>
                    <a:lstStyle/>
                    <a:p>
                      <a:pPr>
                        <a:lnSpc>
                          <a:spcPct val="107000"/>
                        </a:lnSpc>
                        <a:spcAft>
                          <a:spcPts val="0"/>
                        </a:spcAft>
                      </a:pPr>
                      <a:r>
                        <a:rPr lang="ru-RU" sz="1400" dirty="0">
                          <a:effectLst/>
                        </a:rPr>
                        <a:t>Число выбывших (</a:t>
                      </a:r>
                      <a:r>
                        <a:rPr lang="ru-RU" sz="1400" dirty="0" err="1">
                          <a:effectLst/>
                        </a:rPr>
                        <a:t>выписанных+умерших</a:t>
                      </a:r>
                      <a:r>
                        <a:rPr lang="ru-RU" sz="1400" dirty="0">
                          <a:effectLst/>
                        </a:rPr>
                        <a:t>) из стационара пациентов с  болезнями печени (K70-K76)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tc>
                <a:extLst>
                  <a:ext uri="{0D108BD9-81ED-4DB2-BD59-A6C34878D82A}">
                    <a16:rowId xmlns:a16="http://schemas.microsoft.com/office/drawing/2014/main" val="3429497460"/>
                  </a:ext>
                </a:extLst>
              </a:tr>
              <a:tr h="392762">
                <a:tc>
                  <a:txBody>
                    <a:bodyPr/>
                    <a:lstStyle/>
                    <a:p>
                      <a:pPr algn="ctr">
                        <a:lnSpc>
                          <a:spcPct val="107000"/>
                        </a:lnSpc>
                        <a:spcAft>
                          <a:spcPts val="0"/>
                        </a:spcAft>
                      </a:pPr>
                      <a:r>
                        <a:rPr lang="ru-RU" sz="1400">
                          <a:effectLst/>
                        </a:rPr>
                        <a:t>24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tc>
                <a:tc>
                  <a:txBody>
                    <a:bodyPr/>
                    <a:lstStyle/>
                    <a:p>
                      <a:pPr>
                        <a:lnSpc>
                          <a:spcPct val="107000"/>
                        </a:lnSpc>
                        <a:spcAft>
                          <a:spcPts val="0"/>
                        </a:spcAft>
                      </a:pPr>
                      <a:r>
                        <a:rPr lang="ru-RU" sz="1400" dirty="0">
                          <a:effectLst/>
                        </a:rPr>
                        <a:t>Число пациентов с болезнями больных с  болезнями поджелудочной железы (K85-K86), умерших в стационаре, всего</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tc>
                <a:extLst>
                  <a:ext uri="{0D108BD9-81ED-4DB2-BD59-A6C34878D82A}">
                    <a16:rowId xmlns:a16="http://schemas.microsoft.com/office/drawing/2014/main" val="1293662929"/>
                  </a:ext>
                </a:extLst>
              </a:tr>
              <a:tr h="428629">
                <a:tc>
                  <a:txBody>
                    <a:bodyPr/>
                    <a:lstStyle/>
                    <a:p>
                      <a:pPr algn="ctr">
                        <a:lnSpc>
                          <a:spcPct val="107000"/>
                        </a:lnSpc>
                        <a:spcAft>
                          <a:spcPts val="0"/>
                        </a:spcAft>
                      </a:pPr>
                      <a:r>
                        <a:rPr lang="ru-RU" sz="1400" dirty="0">
                          <a:effectLst/>
                        </a:rPr>
                        <a:t>25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tc>
                <a:tc>
                  <a:txBody>
                    <a:bodyPr/>
                    <a:lstStyle/>
                    <a:p>
                      <a:pPr>
                        <a:lnSpc>
                          <a:spcPct val="107000"/>
                        </a:lnSpc>
                        <a:spcAft>
                          <a:spcPts val="0"/>
                        </a:spcAft>
                      </a:pPr>
                      <a:r>
                        <a:rPr lang="ru-RU" sz="1400" dirty="0">
                          <a:effectLst/>
                        </a:rPr>
                        <a:t>Число выбывших (</a:t>
                      </a:r>
                      <a:r>
                        <a:rPr lang="ru-RU" sz="1400" dirty="0" err="1">
                          <a:effectLst/>
                        </a:rPr>
                        <a:t>выписанных+умерших</a:t>
                      </a:r>
                      <a:r>
                        <a:rPr lang="ru-RU" sz="1400" dirty="0">
                          <a:effectLst/>
                        </a:rPr>
                        <a:t>) из стационара пациентов с  болезнями поджелудочной железы (K85-K86)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tc>
                <a:extLst>
                  <a:ext uri="{0D108BD9-81ED-4DB2-BD59-A6C34878D82A}">
                    <a16:rowId xmlns:a16="http://schemas.microsoft.com/office/drawing/2014/main" val="908185555"/>
                  </a:ext>
                </a:extLst>
              </a:tr>
            </a:tbl>
          </a:graphicData>
        </a:graphic>
      </p:graphicFrame>
      <p:sp>
        <p:nvSpPr>
          <p:cNvPr id="5" name="Текст 4">
            <a:extLst>
              <a:ext uri="{FF2B5EF4-FFF2-40B4-BE49-F238E27FC236}">
                <a16:creationId xmlns:a16="http://schemas.microsoft.com/office/drawing/2014/main" id="{922EF2E3-8A0B-4868-8EF8-DAB4812A67CA}"/>
              </a:ext>
            </a:extLst>
          </p:cNvPr>
          <p:cNvSpPr>
            <a:spLocks noGrp="1"/>
          </p:cNvSpPr>
          <p:nvPr>
            <p:ph type="body" sz="quarter" idx="3"/>
          </p:nvPr>
        </p:nvSpPr>
        <p:spPr>
          <a:xfrm>
            <a:off x="7562754" y="343074"/>
            <a:ext cx="3393530" cy="1152350"/>
          </a:xfrm>
        </p:spPr>
        <p:txBody>
          <a:bodyPr/>
          <a:lstStyle/>
          <a:p>
            <a:r>
              <a:rPr lang="ru-RU" sz="2800" b="1" dirty="0">
                <a:solidFill>
                  <a:schemeClr val="accent1">
                    <a:lumMod val="75000"/>
                  </a:schemeClr>
                </a:solidFill>
              </a:rPr>
              <a:t>ФОРМА ФСН № 14</a:t>
            </a:r>
          </a:p>
          <a:p>
            <a:endParaRPr lang="ru-RU" dirty="0"/>
          </a:p>
        </p:txBody>
      </p:sp>
      <p:graphicFrame>
        <p:nvGraphicFramePr>
          <p:cNvPr id="8" name="Объект 6">
            <a:extLst>
              <a:ext uri="{FF2B5EF4-FFF2-40B4-BE49-F238E27FC236}">
                <a16:creationId xmlns:a16="http://schemas.microsoft.com/office/drawing/2014/main" id="{20D9DEBF-EB3D-46D3-A6CC-BE4B48CB088B}"/>
              </a:ext>
            </a:extLst>
          </p:cNvPr>
          <p:cNvGraphicFramePr>
            <a:graphicFrameLocks/>
          </p:cNvGraphicFramePr>
          <p:nvPr>
            <p:extLst>
              <p:ext uri="{D42A27DB-BD31-4B8C-83A1-F6EECF244321}">
                <p14:modId xmlns:p14="http://schemas.microsoft.com/office/powerpoint/2010/main" val="2622107931"/>
              </p:ext>
            </p:extLst>
          </p:nvPr>
        </p:nvGraphicFramePr>
        <p:xfrm>
          <a:off x="7143875" y="1001526"/>
          <a:ext cx="4706224" cy="5387798"/>
        </p:xfrm>
        <a:graphic>
          <a:graphicData uri="http://schemas.openxmlformats.org/drawingml/2006/table">
            <a:tbl>
              <a:tblPr firstRow="1" firstCol="1" bandRow="1">
                <a:tableStyleId>{5C22544A-7EE6-4342-B048-85BDC9FD1C3A}</a:tableStyleId>
              </a:tblPr>
              <a:tblGrid>
                <a:gridCol w="4706224">
                  <a:extLst>
                    <a:ext uri="{9D8B030D-6E8A-4147-A177-3AD203B41FA5}">
                      <a16:colId xmlns:a16="http://schemas.microsoft.com/office/drawing/2014/main" val="1638019700"/>
                    </a:ext>
                  </a:extLst>
                </a:gridCol>
              </a:tblGrid>
              <a:tr h="434798">
                <a:tc>
                  <a:txBody>
                    <a:bodyPr/>
                    <a:lstStyle/>
                    <a:p>
                      <a:pPr algn="ctr">
                        <a:lnSpc>
                          <a:spcPct val="107000"/>
                        </a:lnSpc>
                        <a:spcAft>
                          <a:spcPts val="0"/>
                        </a:spcAft>
                      </a:pPr>
                      <a:r>
                        <a:rPr lang="ru-RU" sz="1400" dirty="0">
                          <a:effectLst/>
                        </a:rPr>
                        <a:t>Источники данных</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nchor="ctr"/>
                </a:tc>
                <a:extLst>
                  <a:ext uri="{0D108BD9-81ED-4DB2-BD59-A6C34878D82A}">
                    <a16:rowId xmlns:a16="http://schemas.microsoft.com/office/drawing/2014/main" val="3052797963"/>
                  </a:ext>
                </a:extLst>
              </a:tr>
              <a:tr h="447675">
                <a:tc>
                  <a:txBody>
                    <a:bodyPr/>
                    <a:lstStyle/>
                    <a:p>
                      <a:pPr>
                        <a:lnSpc>
                          <a:spcPct val="107000"/>
                        </a:lnSpc>
                        <a:spcAft>
                          <a:spcPts val="0"/>
                        </a:spcAft>
                      </a:pPr>
                      <a:r>
                        <a:rPr lang="ru-RU" sz="1400" dirty="0">
                          <a:effectLst/>
                        </a:rPr>
                        <a:t>Таблица 2000, сумма гр. 8 и  гр. 28   строка 12.0.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0000" marR="11935" marT="0" marB="0"/>
                </a:tc>
                <a:extLst>
                  <a:ext uri="{0D108BD9-81ED-4DB2-BD59-A6C34878D82A}">
                    <a16:rowId xmlns:a16="http://schemas.microsoft.com/office/drawing/2014/main" val="473857565"/>
                  </a:ext>
                </a:extLst>
              </a:tr>
              <a:tr h="685800">
                <a:tc>
                  <a:txBody>
                    <a:bodyPr/>
                    <a:lstStyle/>
                    <a:p>
                      <a:pPr>
                        <a:lnSpc>
                          <a:spcPct val="107000"/>
                        </a:lnSpc>
                        <a:spcAft>
                          <a:spcPts val="0"/>
                        </a:spcAft>
                      </a:pPr>
                      <a:endParaRPr lang="ru-RU" sz="1400" dirty="0">
                        <a:effectLst/>
                      </a:endParaRPr>
                    </a:p>
                    <a:p>
                      <a:pPr>
                        <a:lnSpc>
                          <a:spcPct val="107000"/>
                        </a:lnSpc>
                        <a:spcAft>
                          <a:spcPts val="0"/>
                        </a:spcAft>
                      </a:pPr>
                      <a:r>
                        <a:rPr lang="ru-RU" sz="1400" dirty="0">
                          <a:effectLst/>
                        </a:rPr>
                        <a:t>Таблица 2000, графы (4+8 и 22+28), строка 12.0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0000" marR="11935" marT="0" marB="0"/>
                </a:tc>
                <a:extLst>
                  <a:ext uri="{0D108BD9-81ED-4DB2-BD59-A6C34878D82A}">
                    <a16:rowId xmlns:a16="http://schemas.microsoft.com/office/drawing/2014/main" val="1004092702"/>
                  </a:ext>
                </a:extLst>
              </a:tr>
              <a:tr h="676275">
                <a:tc>
                  <a:txBody>
                    <a:bodyPr/>
                    <a:lstStyle/>
                    <a:p>
                      <a:pPr>
                        <a:lnSpc>
                          <a:spcPct val="107000"/>
                        </a:lnSpc>
                        <a:spcAft>
                          <a:spcPts val="0"/>
                        </a:spcAft>
                      </a:pPr>
                      <a:endParaRPr lang="ru-RU" sz="1400" dirty="0">
                        <a:effectLst/>
                      </a:endParaRPr>
                    </a:p>
                    <a:p>
                      <a:pPr>
                        <a:lnSpc>
                          <a:spcPct val="107000"/>
                        </a:lnSpc>
                        <a:spcAft>
                          <a:spcPts val="0"/>
                        </a:spcAft>
                      </a:pPr>
                      <a:r>
                        <a:rPr lang="ru-RU" sz="1400" dirty="0">
                          <a:effectLst/>
                        </a:rPr>
                        <a:t>Таблица 2000, сумма гр. 8 + гр.. 28   строка 12.1.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0000" marR="11935" marT="0" marB="0"/>
                </a:tc>
                <a:extLst>
                  <a:ext uri="{0D108BD9-81ED-4DB2-BD59-A6C34878D82A}">
                    <a16:rowId xmlns:a16="http://schemas.microsoft.com/office/drawing/2014/main" val="1441124563"/>
                  </a:ext>
                </a:extLst>
              </a:tr>
              <a:tr h="885825">
                <a:tc>
                  <a:txBody>
                    <a:bodyPr/>
                    <a:lstStyle/>
                    <a:p>
                      <a:pPr algn="just">
                        <a:lnSpc>
                          <a:spcPct val="107000"/>
                        </a:lnSpc>
                        <a:spcAft>
                          <a:spcPts val="0"/>
                        </a:spcAft>
                      </a:pPr>
                      <a:endParaRPr lang="ru-RU" sz="1400" dirty="0">
                        <a:effectLst/>
                      </a:endParaRPr>
                    </a:p>
                    <a:p>
                      <a:pPr algn="just">
                        <a:lnSpc>
                          <a:spcPct val="107000"/>
                        </a:lnSpc>
                        <a:spcAft>
                          <a:spcPts val="0"/>
                        </a:spcAft>
                      </a:pPr>
                      <a:r>
                        <a:rPr lang="ru-RU" sz="1400" dirty="0">
                          <a:effectLst/>
                        </a:rPr>
                        <a:t>Таблица 2000, сумма граф (4+8 + 22+28) по строке 12.1.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0000" marR="11935" marT="0" marB="0"/>
                </a:tc>
                <a:extLst>
                  <a:ext uri="{0D108BD9-81ED-4DB2-BD59-A6C34878D82A}">
                    <a16:rowId xmlns:a16="http://schemas.microsoft.com/office/drawing/2014/main" val="2623048704"/>
                  </a:ext>
                </a:extLst>
              </a:tr>
              <a:tr h="458351">
                <a:tc>
                  <a:txBody>
                    <a:bodyPr/>
                    <a:lstStyle/>
                    <a:p>
                      <a:pPr>
                        <a:lnSpc>
                          <a:spcPct val="107000"/>
                        </a:lnSpc>
                        <a:spcAft>
                          <a:spcPts val="0"/>
                        </a:spcAft>
                      </a:pPr>
                      <a:r>
                        <a:rPr lang="ru-RU" sz="1400" dirty="0">
                          <a:effectLst/>
                        </a:rPr>
                        <a:t>Таблица 2000, сумма гр. 8 + гр. 28   строка 12.8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0000" marR="11935" marT="0" marB="0"/>
                </a:tc>
                <a:extLst>
                  <a:ext uri="{0D108BD9-81ED-4DB2-BD59-A6C34878D82A}">
                    <a16:rowId xmlns:a16="http://schemas.microsoft.com/office/drawing/2014/main" val="3014621728"/>
                  </a:ext>
                </a:extLst>
              </a:tr>
              <a:tr h="436999">
                <a:tc>
                  <a:txBody>
                    <a:bodyPr/>
                    <a:lstStyle/>
                    <a:p>
                      <a:pPr>
                        <a:lnSpc>
                          <a:spcPct val="107000"/>
                        </a:lnSpc>
                        <a:spcAft>
                          <a:spcPts val="0"/>
                        </a:spcAft>
                      </a:pPr>
                      <a:r>
                        <a:rPr lang="ru-RU" sz="1400" dirty="0">
                          <a:effectLst/>
                        </a:rPr>
                        <a:t>Таблица 2000, графы  (4+8 и 22+28), строка 12.8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0000" marR="11935" marT="0" marB="0"/>
                </a:tc>
                <a:extLst>
                  <a:ext uri="{0D108BD9-81ED-4DB2-BD59-A6C34878D82A}">
                    <a16:rowId xmlns:a16="http://schemas.microsoft.com/office/drawing/2014/main" val="3429497460"/>
                  </a:ext>
                </a:extLst>
              </a:tr>
              <a:tr h="676275">
                <a:tc>
                  <a:txBody>
                    <a:bodyPr/>
                    <a:lstStyle/>
                    <a:p>
                      <a:pPr>
                        <a:lnSpc>
                          <a:spcPct val="107000"/>
                        </a:lnSpc>
                        <a:spcAft>
                          <a:spcPts val="0"/>
                        </a:spcAft>
                      </a:pPr>
                      <a:endParaRPr lang="ru-RU" sz="1400" dirty="0">
                        <a:effectLst/>
                      </a:endParaRPr>
                    </a:p>
                    <a:p>
                      <a:pPr>
                        <a:lnSpc>
                          <a:spcPct val="107000"/>
                        </a:lnSpc>
                        <a:spcAft>
                          <a:spcPts val="0"/>
                        </a:spcAft>
                      </a:pPr>
                      <a:r>
                        <a:rPr lang="ru-RU" sz="1400" dirty="0">
                          <a:effectLst/>
                        </a:rPr>
                        <a:t>Таблица 2000, графы 8 + 28, строка 12.10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0000" marR="11935" marT="0" marB="0"/>
                </a:tc>
                <a:extLst>
                  <a:ext uri="{0D108BD9-81ED-4DB2-BD59-A6C34878D82A}">
                    <a16:rowId xmlns:a16="http://schemas.microsoft.com/office/drawing/2014/main" val="1293662929"/>
                  </a:ext>
                </a:extLst>
              </a:tr>
              <a:tr h="685800">
                <a:tc>
                  <a:txBody>
                    <a:bodyPr/>
                    <a:lstStyle/>
                    <a:p>
                      <a:pPr>
                        <a:lnSpc>
                          <a:spcPct val="107000"/>
                        </a:lnSpc>
                        <a:spcAft>
                          <a:spcPts val="0"/>
                        </a:spcAft>
                      </a:pPr>
                      <a:endParaRPr lang="ru-RU" sz="1400" dirty="0">
                        <a:effectLst/>
                      </a:endParaRPr>
                    </a:p>
                    <a:p>
                      <a:pPr>
                        <a:lnSpc>
                          <a:spcPct val="107000"/>
                        </a:lnSpc>
                        <a:spcAft>
                          <a:spcPts val="0"/>
                        </a:spcAft>
                      </a:pPr>
                      <a:r>
                        <a:rPr lang="ru-RU" sz="1400" dirty="0">
                          <a:effectLst/>
                        </a:rPr>
                        <a:t>Таблица 2000, графы (4+8 + 22+28), строка 12.10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0000" marR="11935" marT="0" marB="0"/>
                </a:tc>
                <a:extLst>
                  <a:ext uri="{0D108BD9-81ED-4DB2-BD59-A6C34878D82A}">
                    <a16:rowId xmlns:a16="http://schemas.microsoft.com/office/drawing/2014/main" val="908185555"/>
                  </a:ext>
                </a:extLst>
              </a:tr>
            </a:tbl>
          </a:graphicData>
        </a:graphic>
      </p:graphicFrame>
      <p:sp>
        <p:nvSpPr>
          <p:cNvPr id="9" name="Стрелка: вправо 8">
            <a:extLst>
              <a:ext uri="{FF2B5EF4-FFF2-40B4-BE49-F238E27FC236}">
                <a16:creationId xmlns:a16="http://schemas.microsoft.com/office/drawing/2014/main" id="{975BF61B-068C-4232-937F-D184761E337D}"/>
              </a:ext>
            </a:extLst>
          </p:cNvPr>
          <p:cNvSpPr/>
          <p:nvPr/>
        </p:nvSpPr>
        <p:spPr>
          <a:xfrm>
            <a:off x="6004999" y="1552573"/>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a:extLst>
              <a:ext uri="{FF2B5EF4-FFF2-40B4-BE49-F238E27FC236}">
                <a16:creationId xmlns:a16="http://schemas.microsoft.com/office/drawing/2014/main" id="{468C4A9F-ACCF-4DD2-AB63-EA1715344186}"/>
              </a:ext>
            </a:extLst>
          </p:cNvPr>
          <p:cNvSpPr/>
          <p:nvPr/>
        </p:nvSpPr>
        <p:spPr>
          <a:xfrm>
            <a:off x="6004999" y="2107421"/>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право 11">
            <a:extLst>
              <a:ext uri="{FF2B5EF4-FFF2-40B4-BE49-F238E27FC236}">
                <a16:creationId xmlns:a16="http://schemas.microsoft.com/office/drawing/2014/main" id="{9BC5FE42-4028-4BFA-A877-C8F9886ADC3E}"/>
              </a:ext>
            </a:extLst>
          </p:cNvPr>
          <p:cNvSpPr/>
          <p:nvPr/>
        </p:nvSpPr>
        <p:spPr>
          <a:xfrm>
            <a:off x="6004999" y="2814634"/>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право 12">
            <a:extLst>
              <a:ext uri="{FF2B5EF4-FFF2-40B4-BE49-F238E27FC236}">
                <a16:creationId xmlns:a16="http://schemas.microsoft.com/office/drawing/2014/main" id="{1A82A0FE-2762-4848-9353-55E9727D4318}"/>
              </a:ext>
            </a:extLst>
          </p:cNvPr>
          <p:cNvSpPr/>
          <p:nvPr/>
        </p:nvSpPr>
        <p:spPr>
          <a:xfrm>
            <a:off x="6004999" y="3543294"/>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право 13">
            <a:extLst>
              <a:ext uri="{FF2B5EF4-FFF2-40B4-BE49-F238E27FC236}">
                <a16:creationId xmlns:a16="http://schemas.microsoft.com/office/drawing/2014/main" id="{6A63413A-F1A7-4782-9EE3-3B22742B0F6C}"/>
              </a:ext>
            </a:extLst>
          </p:cNvPr>
          <p:cNvSpPr/>
          <p:nvPr/>
        </p:nvSpPr>
        <p:spPr>
          <a:xfrm>
            <a:off x="6006322" y="4271954"/>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право 14">
            <a:extLst>
              <a:ext uri="{FF2B5EF4-FFF2-40B4-BE49-F238E27FC236}">
                <a16:creationId xmlns:a16="http://schemas.microsoft.com/office/drawing/2014/main" id="{D8EB03CE-6C0D-4E46-A64E-9930FC3074B1}"/>
              </a:ext>
            </a:extLst>
          </p:cNvPr>
          <p:cNvSpPr/>
          <p:nvPr/>
        </p:nvSpPr>
        <p:spPr>
          <a:xfrm>
            <a:off x="6006322" y="4757733"/>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право 15">
            <a:extLst>
              <a:ext uri="{FF2B5EF4-FFF2-40B4-BE49-F238E27FC236}">
                <a16:creationId xmlns:a16="http://schemas.microsoft.com/office/drawing/2014/main" id="{C48F720F-5B09-43F0-AD22-4FD93929C732}"/>
              </a:ext>
            </a:extLst>
          </p:cNvPr>
          <p:cNvSpPr/>
          <p:nvPr/>
        </p:nvSpPr>
        <p:spPr>
          <a:xfrm>
            <a:off x="6004999" y="5312581"/>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право 16">
            <a:extLst>
              <a:ext uri="{FF2B5EF4-FFF2-40B4-BE49-F238E27FC236}">
                <a16:creationId xmlns:a16="http://schemas.microsoft.com/office/drawing/2014/main" id="{92CBD63C-D866-4F6F-A45F-3FC45A9CF25B}"/>
              </a:ext>
            </a:extLst>
          </p:cNvPr>
          <p:cNvSpPr/>
          <p:nvPr/>
        </p:nvSpPr>
        <p:spPr>
          <a:xfrm>
            <a:off x="6004999" y="5953124"/>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671468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A301B0-4E68-41DC-B7C4-C153092C4891}"/>
              </a:ext>
            </a:extLst>
          </p:cNvPr>
          <p:cNvSpPr>
            <a:spLocks noGrp="1"/>
          </p:cNvSpPr>
          <p:nvPr>
            <p:ph type="title"/>
          </p:nvPr>
        </p:nvSpPr>
        <p:spPr>
          <a:xfrm>
            <a:off x="913774" y="27291"/>
            <a:ext cx="10364451" cy="492443"/>
          </a:xfrm>
        </p:spPr>
        <p:txBody>
          <a:bodyPr>
            <a:normAutofit fontScale="90000"/>
          </a:bodyPr>
          <a:lstStyle/>
          <a:p>
            <a:r>
              <a:rPr lang="ru-RU" b="1" dirty="0">
                <a:solidFill>
                  <a:schemeClr val="accent6">
                    <a:lumMod val="50000"/>
                  </a:schemeClr>
                </a:solidFill>
              </a:rPr>
              <a:t>СООТВЕТСТВИЕ ДАННЫХ:</a:t>
            </a:r>
            <a:endParaRPr lang="ru-RU" b="1" dirty="0"/>
          </a:p>
        </p:txBody>
      </p:sp>
      <p:sp>
        <p:nvSpPr>
          <p:cNvPr id="3" name="Текст 2">
            <a:extLst>
              <a:ext uri="{FF2B5EF4-FFF2-40B4-BE49-F238E27FC236}">
                <a16:creationId xmlns:a16="http://schemas.microsoft.com/office/drawing/2014/main" id="{92385A28-F10A-4D5E-B30B-C548EDF10652}"/>
              </a:ext>
            </a:extLst>
          </p:cNvPr>
          <p:cNvSpPr>
            <a:spLocks noGrp="1"/>
          </p:cNvSpPr>
          <p:nvPr>
            <p:ph type="body" idx="1"/>
          </p:nvPr>
        </p:nvSpPr>
        <p:spPr>
          <a:xfrm>
            <a:off x="49041" y="637405"/>
            <a:ext cx="11897679" cy="956738"/>
          </a:xfrm>
        </p:spPr>
        <p:txBody>
          <a:bodyPr/>
          <a:lstStyle/>
          <a:p>
            <a:pPr algn="ctr">
              <a:spcBef>
                <a:spcPts val="0"/>
              </a:spcBef>
            </a:pPr>
            <a:r>
              <a:rPr lang="ru-RU" b="1" dirty="0">
                <a:solidFill>
                  <a:schemeClr val="accent1">
                    <a:lumMod val="75000"/>
                  </a:schemeClr>
                </a:solidFill>
              </a:rPr>
              <a:t>МОНИТОРИНГ </a:t>
            </a:r>
          </a:p>
          <a:p>
            <a:pPr algn="ctr">
              <a:spcBef>
                <a:spcPts val="0"/>
              </a:spcBef>
            </a:pPr>
            <a:r>
              <a:rPr lang="ru-RU" b="1" dirty="0">
                <a:solidFill>
                  <a:schemeClr val="accent1">
                    <a:lumMod val="75000"/>
                  </a:schemeClr>
                </a:solidFill>
              </a:rPr>
              <a:t>«реализации мероприятий по снижению смертности от болезней органов ДЫХАНИЯ»</a:t>
            </a:r>
            <a:endParaRPr lang="ru-RU" dirty="0"/>
          </a:p>
        </p:txBody>
      </p:sp>
      <p:graphicFrame>
        <p:nvGraphicFramePr>
          <p:cNvPr id="14" name="Объект 13">
            <a:extLst>
              <a:ext uri="{FF2B5EF4-FFF2-40B4-BE49-F238E27FC236}">
                <a16:creationId xmlns:a16="http://schemas.microsoft.com/office/drawing/2014/main" id="{62AB09D7-AA5E-44FC-87EA-458FE05765F6}"/>
              </a:ext>
            </a:extLst>
          </p:cNvPr>
          <p:cNvGraphicFramePr>
            <a:graphicFrameLocks noGrp="1"/>
          </p:cNvGraphicFramePr>
          <p:nvPr>
            <p:ph sz="quarter" idx="13"/>
            <p:extLst>
              <p:ext uri="{D42A27DB-BD31-4B8C-83A1-F6EECF244321}">
                <p14:modId xmlns:p14="http://schemas.microsoft.com/office/powerpoint/2010/main" val="3396238884"/>
              </p:ext>
            </p:extLst>
          </p:nvPr>
        </p:nvGraphicFramePr>
        <p:xfrm>
          <a:off x="233744" y="2396177"/>
          <a:ext cx="5248841" cy="961009"/>
        </p:xfrm>
        <a:graphic>
          <a:graphicData uri="http://schemas.openxmlformats.org/drawingml/2006/table">
            <a:tbl>
              <a:tblPr firstRow="1" firstCol="1" bandRow="1">
                <a:tableStyleId>{5C22544A-7EE6-4342-B048-85BDC9FD1C3A}</a:tableStyleId>
              </a:tblPr>
              <a:tblGrid>
                <a:gridCol w="485575">
                  <a:extLst>
                    <a:ext uri="{9D8B030D-6E8A-4147-A177-3AD203B41FA5}">
                      <a16:colId xmlns:a16="http://schemas.microsoft.com/office/drawing/2014/main" val="4260445477"/>
                    </a:ext>
                  </a:extLst>
                </a:gridCol>
                <a:gridCol w="4763266">
                  <a:extLst>
                    <a:ext uri="{9D8B030D-6E8A-4147-A177-3AD203B41FA5}">
                      <a16:colId xmlns:a16="http://schemas.microsoft.com/office/drawing/2014/main" val="3061127313"/>
                    </a:ext>
                  </a:extLst>
                </a:gridCol>
              </a:tblGrid>
              <a:tr h="372088">
                <a:tc>
                  <a:txBody>
                    <a:bodyPr/>
                    <a:lstStyle/>
                    <a:p>
                      <a:pPr algn="ctr">
                        <a:lnSpc>
                          <a:spcPct val="107000"/>
                        </a:lnSpc>
                        <a:spcAft>
                          <a:spcPts val="0"/>
                        </a:spcAft>
                      </a:pPr>
                      <a:r>
                        <a:rPr lang="ru-RU" sz="1200" dirty="0">
                          <a:effectLst/>
                        </a:rPr>
                        <a:t>№ п/п</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446" marR="65446" marT="0" marB="0" anchor="ctr"/>
                </a:tc>
                <a:tc>
                  <a:txBody>
                    <a:bodyPr/>
                    <a:lstStyle/>
                    <a:p>
                      <a:pPr algn="ctr">
                        <a:lnSpc>
                          <a:spcPct val="107000"/>
                        </a:lnSpc>
                        <a:spcAft>
                          <a:spcPts val="0"/>
                        </a:spcAft>
                      </a:pPr>
                      <a:r>
                        <a:rPr lang="ru-RU" sz="1200" dirty="0">
                          <a:effectLst/>
                        </a:rPr>
                        <a:t>Целевые показатели оценки эффективности реализации мероприятий</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446" marR="65446" marT="0" marB="0" anchor="ctr"/>
                </a:tc>
                <a:extLst>
                  <a:ext uri="{0D108BD9-81ED-4DB2-BD59-A6C34878D82A}">
                    <a16:rowId xmlns:a16="http://schemas.microsoft.com/office/drawing/2014/main" val="3164155324"/>
                  </a:ext>
                </a:extLst>
              </a:tr>
              <a:tr h="479420">
                <a:tc>
                  <a:txBody>
                    <a:bodyPr/>
                    <a:lstStyle/>
                    <a:p>
                      <a:pPr algn="ctr">
                        <a:lnSpc>
                          <a:spcPct val="107000"/>
                        </a:lnSpc>
                        <a:spcAft>
                          <a:spcPts val="0"/>
                        </a:spcAft>
                      </a:pPr>
                      <a:r>
                        <a:rPr lang="ru-RU" sz="1200" dirty="0">
                          <a:effectLst/>
                          <a:latin typeface="Calibri" panose="020F0502020204030204" pitchFamily="34" charset="0"/>
                          <a:ea typeface="Calibri" panose="020F0502020204030204" pitchFamily="34" charset="0"/>
                          <a:cs typeface="Times New Roman" panose="02020603050405020304" pitchFamily="18" charset="0"/>
                        </a:rPr>
                        <a:t>8</a:t>
                      </a:r>
                    </a:p>
                  </a:txBody>
                  <a:tcPr marL="65446" marR="65446" marT="0" marB="0"/>
                </a:tc>
                <a:tc>
                  <a:txBody>
                    <a:bodyPr/>
                    <a:lstStyle/>
                    <a:p>
                      <a:pPr>
                        <a:lnSpc>
                          <a:spcPct val="107000"/>
                        </a:lnSpc>
                        <a:spcAft>
                          <a:spcPts val="0"/>
                        </a:spcAft>
                      </a:pPr>
                      <a:r>
                        <a:rPr lang="ru-RU" sz="1200" dirty="0">
                          <a:effectLst/>
                        </a:rPr>
                        <a:t>Число  пациентов с бронхитом хроническим и неуточненным, </a:t>
                      </a:r>
                    </a:p>
                    <a:p>
                      <a:pPr>
                        <a:lnSpc>
                          <a:spcPct val="107000"/>
                        </a:lnSpc>
                        <a:spcAft>
                          <a:spcPts val="0"/>
                        </a:spcAft>
                      </a:pPr>
                      <a:r>
                        <a:rPr lang="ru-RU" sz="1200" dirty="0">
                          <a:effectLst/>
                        </a:rPr>
                        <a:t>эмфиземой (J40-J43) хронической обструктивной болезнью легких (J44), находящихся на диспансерном наблюдении, всего</a:t>
                      </a:r>
                    </a:p>
                  </a:txBody>
                  <a:tcPr marL="65446" marR="65446" marT="0" marB="0"/>
                </a:tc>
                <a:extLst>
                  <a:ext uri="{0D108BD9-81ED-4DB2-BD59-A6C34878D82A}">
                    <a16:rowId xmlns:a16="http://schemas.microsoft.com/office/drawing/2014/main" val="282104077"/>
                  </a:ext>
                </a:extLst>
              </a:tr>
            </a:tbl>
          </a:graphicData>
        </a:graphic>
      </p:graphicFrame>
      <p:sp>
        <p:nvSpPr>
          <p:cNvPr id="12" name="Прямоугольник 11">
            <a:extLst>
              <a:ext uri="{FF2B5EF4-FFF2-40B4-BE49-F238E27FC236}">
                <a16:creationId xmlns:a16="http://schemas.microsoft.com/office/drawing/2014/main" id="{820733AB-5468-4A90-94F1-1F285B6418BE}"/>
              </a:ext>
            </a:extLst>
          </p:cNvPr>
          <p:cNvSpPr/>
          <p:nvPr/>
        </p:nvSpPr>
        <p:spPr>
          <a:xfrm>
            <a:off x="7647622" y="1559922"/>
            <a:ext cx="3032189" cy="492443"/>
          </a:xfrm>
          <a:prstGeom prst="rect">
            <a:avLst/>
          </a:prstGeom>
        </p:spPr>
        <p:txBody>
          <a:bodyPr wrap="square">
            <a:spAutoFit/>
          </a:bodyPr>
          <a:lstStyle/>
          <a:p>
            <a:pPr algn="ctr"/>
            <a:r>
              <a:rPr lang="ru-RU" sz="2600" b="1" dirty="0">
                <a:solidFill>
                  <a:schemeClr val="accent1">
                    <a:lumMod val="75000"/>
                  </a:schemeClr>
                </a:solidFill>
              </a:rPr>
              <a:t>ФОРМА ФСН № 12</a:t>
            </a:r>
          </a:p>
        </p:txBody>
      </p:sp>
      <p:sp>
        <p:nvSpPr>
          <p:cNvPr id="15" name="Равно 14">
            <a:extLst>
              <a:ext uri="{FF2B5EF4-FFF2-40B4-BE49-F238E27FC236}">
                <a16:creationId xmlns:a16="http://schemas.microsoft.com/office/drawing/2014/main" id="{5FF3E5BF-AC12-4D41-9226-E215B2FC19E2}"/>
              </a:ext>
            </a:extLst>
          </p:cNvPr>
          <p:cNvSpPr/>
          <p:nvPr/>
        </p:nvSpPr>
        <p:spPr>
          <a:xfrm>
            <a:off x="5613293" y="2770957"/>
            <a:ext cx="601881" cy="42343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aphicFrame>
        <p:nvGraphicFramePr>
          <p:cNvPr id="17" name="Таблица 16">
            <a:extLst>
              <a:ext uri="{FF2B5EF4-FFF2-40B4-BE49-F238E27FC236}">
                <a16:creationId xmlns:a16="http://schemas.microsoft.com/office/drawing/2014/main" id="{FF35BE7E-D21B-4918-BC3B-406A9A95AF4E}"/>
              </a:ext>
            </a:extLst>
          </p:cNvPr>
          <p:cNvGraphicFramePr>
            <a:graphicFrameLocks noGrp="1"/>
          </p:cNvGraphicFramePr>
          <p:nvPr>
            <p:extLst>
              <p:ext uri="{D42A27DB-BD31-4B8C-83A1-F6EECF244321}">
                <p14:modId xmlns:p14="http://schemas.microsoft.com/office/powerpoint/2010/main" val="1082582445"/>
              </p:ext>
            </p:extLst>
          </p:nvPr>
        </p:nvGraphicFramePr>
        <p:xfrm>
          <a:off x="6345883" y="2459422"/>
          <a:ext cx="5566008" cy="834517"/>
        </p:xfrm>
        <a:graphic>
          <a:graphicData uri="http://schemas.openxmlformats.org/drawingml/2006/table">
            <a:tbl>
              <a:tblPr firstRow="1" firstCol="1" bandRow="1">
                <a:tableStyleId>{5C22544A-7EE6-4342-B048-85BDC9FD1C3A}</a:tableStyleId>
              </a:tblPr>
              <a:tblGrid>
                <a:gridCol w="5566008">
                  <a:extLst>
                    <a:ext uri="{9D8B030D-6E8A-4147-A177-3AD203B41FA5}">
                      <a16:colId xmlns:a16="http://schemas.microsoft.com/office/drawing/2014/main" val="353185948"/>
                    </a:ext>
                  </a:extLst>
                </a:gridCol>
              </a:tblGrid>
              <a:tr h="734714">
                <a:tc>
                  <a:txBody>
                    <a:bodyPr/>
                    <a:lstStyle/>
                    <a:p>
                      <a:pPr>
                        <a:lnSpc>
                          <a:spcPct val="107000"/>
                        </a:lnSpc>
                        <a:spcAft>
                          <a:spcPts val="0"/>
                        </a:spcAft>
                      </a:pPr>
                      <a:endParaRPr lang="ru-RU" sz="1600" dirty="0">
                        <a:effectLst/>
                      </a:endParaRPr>
                    </a:p>
                    <a:p>
                      <a:pPr>
                        <a:lnSpc>
                          <a:spcPct val="107000"/>
                        </a:lnSpc>
                        <a:spcAft>
                          <a:spcPts val="0"/>
                        </a:spcAft>
                      </a:pPr>
                      <a:r>
                        <a:rPr lang="ru-RU" sz="1600" dirty="0">
                          <a:effectLst/>
                        </a:rPr>
                        <a:t>Сумма таблиц </a:t>
                      </a:r>
                      <a:r>
                        <a:rPr lang="ru-RU" sz="1800" b="1" kern="1200" dirty="0">
                          <a:solidFill>
                            <a:schemeClr val="lt1"/>
                          </a:solidFill>
                          <a:effectLst/>
                          <a:latin typeface="+mn-lt"/>
                          <a:ea typeface="+mn-ea"/>
                          <a:cs typeface="+mn-cs"/>
                        </a:rPr>
                        <a:t>1000, 2000, 3000,графа 15, сумма строк 11.7 + 11.8</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418990"/>
                  </a:ext>
                </a:extLst>
              </a:tr>
            </a:tbl>
          </a:graphicData>
        </a:graphic>
      </p:graphicFrame>
      <p:graphicFrame>
        <p:nvGraphicFramePr>
          <p:cNvPr id="18" name="Таблица 17">
            <a:extLst>
              <a:ext uri="{FF2B5EF4-FFF2-40B4-BE49-F238E27FC236}">
                <a16:creationId xmlns:a16="http://schemas.microsoft.com/office/drawing/2014/main" id="{3297BD3C-1823-48B9-9369-B872A85C4895}"/>
              </a:ext>
            </a:extLst>
          </p:cNvPr>
          <p:cNvGraphicFramePr>
            <a:graphicFrameLocks noGrp="1"/>
          </p:cNvGraphicFramePr>
          <p:nvPr>
            <p:extLst>
              <p:ext uri="{D42A27DB-BD31-4B8C-83A1-F6EECF244321}">
                <p14:modId xmlns:p14="http://schemas.microsoft.com/office/powerpoint/2010/main" val="3693401204"/>
              </p:ext>
            </p:extLst>
          </p:nvPr>
        </p:nvGraphicFramePr>
        <p:xfrm>
          <a:off x="233744" y="3669857"/>
          <a:ext cx="5248841" cy="1061332"/>
        </p:xfrm>
        <a:graphic>
          <a:graphicData uri="http://schemas.openxmlformats.org/drawingml/2006/table">
            <a:tbl>
              <a:tblPr firstRow="1" firstCol="1" bandRow="1">
                <a:tableStyleId>{5C22544A-7EE6-4342-B048-85BDC9FD1C3A}</a:tableStyleId>
              </a:tblPr>
              <a:tblGrid>
                <a:gridCol w="485576">
                  <a:extLst>
                    <a:ext uri="{9D8B030D-6E8A-4147-A177-3AD203B41FA5}">
                      <a16:colId xmlns:a16="http://schemas.microsoft.com/office/drawing/2014/main" val="3569937825"/>
                    </a:ext>
                  </a:extLst>
                </a:gridCol>
                <a:gridCol w="4763265">
                  <a:extLst>
                    <a:ext uri="{9D8B030D-6E8A-4147-A177-3AD203B41FA5}">
                      <a16:colId xmlns:a16="http://schemas.microsoft.com/office/drawing/2014/main" val="3263589907"/>
                    </a:ext>
                  </a:extLst>
                </a:gridCol>
              </a:tblGrid>
              <a:tr h="463775">
                <a:tc>
                  <a:txBody>
                    <a:bodyPr/>
                    <a:lstStyle/>
                    <a:p>
                      <a:pPr algn="ctr">
                        <a:lnSpc>
                          <a:spcPct val="107000"/>
                        </a:lnSpc>
                        <a:spcAft>
                          <a:spcPts val="0"/>
                        </a:spcAft>
                      </a:pPr>
                      <a:r>
                        <a:rPr lang="ru-RU" sz="1000" dirty="0">
                          <a:effectLst/>
                        </a:rPr>
                        <a:t>№ п/п</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200">
                          <a:effectLst/>
                        </a:rPr>
                        <a:t>Целевые показатели оценки эффективности реализации мероприятий</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47844921"/>
                  </a:ext>
                </a:extLst>
              </a:tr>
              <a:tr h="597557">
                <a:tc>
                  <a:txBody>
                    <a:bodyPr/>
                    <a:lstStyle/>
                    <a:p>
                      <a:pPr algn="ctr">
                        <a:lnSpc>
                          <a:spcPct val="107000"/>
                        </a:lnSpc>
                        <a:spcAft>
                          <a:spcPts val="0"/>
                        </a:spcAft>
                      </a:pPr>
                      <a:r>
                        <a:rPr lang="ru-RU" sz="1200" dirty="0">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tc>
                <a:tc>
                  <a:txBody>
                    <a:bodyPr/>
                    <a:lstStyle/>
                    <a:p>
                      <a:pPr>
                        <a:lnSpc>
                          <a:spcPct val="107000"/>
                        </a:lnSpc>
                        <a:spcAft>
                          <a:spcPts val="0"/>
                        </a:spcAft>
                      </a:pPr>
                      <a:r>
                        <a:rPr lang="ru-RU" sz="1200" dirty="0">
                          <a:effectLst/>
                        </a:rPr>
                        <a:t>Число пациентов с пневмонией (J12-J16, J18), находящихся на диспансерном наблюдении, всего</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7922570"/>
                  </a:ext>
                </a:extLst>
              </a:tr>
            </a:tbl>
          </a:graphicData>
        </a:graphic>
      </p:graphicFrame>
      <p:graphicFrame>
        <p:nvGraphicFramePr>
          <p:cNvPr id="19" name="Таблица 18">
            <a:extLst>
              <a:ext uri="{FF2B5EF4-FFF2-40B4-BE49-F238E27FC236}">
                <a16:creationId xmlns:a16="http://schemas.microsoft.com/office/drawing/2014/main" id="{74BD99BE-BED3-48B4-84D5-61E746FF24B4}"/>
              </a:ext>
            </a:extLst>
          </p:cNvPr>
          <p:cNvGraphicFramePr>
            <a:graphicFrameLocks noGrp="1"/>
          </p:cNvGraphicFramePr>
          <p:nvPr>
            <p:extLst>
              <p:ext uri="{D42A27DB-BD31-4B8C-83A1-F6EECF244321}">
                <p14:modId xmlns:p14="http://schemas.microsoft.com/office/powerpoint/2010/main" val="3529324411"/>
              </p:ext>
            </p:extLst>
          </p:nvPr>
        </p:nvGraphicFramePr>
        <p:xfrm>
          <a:off x="6345884" y="3814222"/>
          <a:ext cx="5566007" cy="685800"/>
        </p:xfrm>
        <a:graphic>
          <a:graphicData uri="http://schemas.openxmlformats.org/drawingml/2006/table">
            <a:tbl>
              <a:tblPr firstRow="1" firstCol="1" bandRow="1">
                <a:tableStyleId>{5C22544A-7EE6-4342-B048-85BDC9FD1C3A}</a:tableStyleId>
              </a:tblPr>
              <a:tblGrid>
                <a:gridCol w="5566007">
                  <a:extLst>
                    <a:ext uri="{9D8B030D-6E8A-4147-A177-3AD203B41FA5}">
                      <a16:colId xmlns:a16="http://schemas.microsoft.com/office/drawing/2014/main" val="192012035"/>
                    </a:ext>
                  </a:extLst>
                </a:gridCol>
              </a:tblGrid>
              <a:tr h="685800">
                <a:tc>
                  <a:txBody>
                    <a:bodyPr/>
                    <a:lstStyle/>
                    <a:p>
                      <a:pPr>
                        <a:lnSpc>
                          <a:spcPct val="107000"/>
                        </a:lnSpc>
                        <a:spcAft>
                          <a:spcPts val="0"/>
                        </a:spcAft>
                      </a:pPr>
                      <a:endParaRPr lang="ru-RU" sz="1600" dirty="0">
                        <a:effectLst/>
                      </a:endParaRPr>
                    </a:p>
                    <a:p>
                      <a:pPr>
                        <a:lnSpc>
                          <a:spcPct val="107000"/>
                        </a:lnSpc>
                        <a:spcAft>
                          <a:spcPts val="0"/>
                        </a:spcAft>
                      </a:pPr>
                      <a:r>
                        <a:rPr lang="ru-RU" sz="1600" dirty="0">
                          <a:effectLst/>
                        </a:rPr>
                        <a:t>Сумма таблиц  1000 + 2000 +3000, </a:t>
                      </a:r>
                      <a:r>
                        <a:rPr lang="ru-RU" sz="1800" b="1" kern="1200" dirty="0">
                          <a:solidFill>
                            <a:schemeClr val="lt1"/>
                          </a:solidFill>
                          <a:effectLst/>
                          <a:latin typeface="+mn-lt"/>
                          <a:ea typeface="+mn-ea"/>
                          <a:cs typeface="+mn-cs"/>
                        </a:rPr>
                        <a:t>графа 15, строка 11.3</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1932098"/>
                  </a:ext>
                </a:extLst>
              </a:tr>
            </a:tbl>
          </a:graphicData>
        </a:graphic>
      </p:graphicFrame>
      <p:graphicFrame>
        <p:nvGraphicFramePr>
          <p:cNvPr id="20" name="Таблица 19">
            <a:extLst>
              <a:ext uri="{FF2B5EF4-FFF2-40B4-BE49-F238E27FC236}">
                <a16:creationId xmlns:a16="http://schemas.microsoft.com/office/drawing/2014/main" id="{6DEA83DA-AEAC-4D46-96BF-BE3A1F9DED70}"/>
              </a:ext>
            </a:extLst>
          </p:cNvPr>
          <p:cNvGraphicFramePr>
            <a:graphicFrameLocks noGrp="1"/>
          </p:cNvGraphicFramePr>
          <p:nvPr>
            <p:extLst>
              <p:ext uri="{D42A27DB-BD31-4B8C-83A1-F6EECF244321}">
                <p14:modId xmlns:p14="http://schemas.microsoft.com/office/powerpoint/2010/main" val="1190939649"/>
              </p:ext>
            </p:extLst>
          </p:nvPr>
        </p:nvGraphicFramePr>
        <p:xfrm>
          <a:off x="245279" y="5078537"/>
          <a:ext cx="5248841" cy="1001738"/>
        </p:xfrm>
        <a:graphic>
          <a:graphicData uri="http://schemas.openxmlformats.org/drawingml/2006/table">
            <a:tbl>
              <a:tblPr firstRow="1" firstCol="1" bandRow="1">
                <a:tableStyleId>{5C22544A-7EE6-4342-B048-85BDC9FD1C3A}</a:tableStyleId>
              </a:tblPr>
              <a:tblGrid>
                <a:gridCol w="476868">
                  <a:extLst>
                    <a:ext uri="{9D8B030D-6E8A-4147-A177-3AD203B41FA5}">
                      <a16:colId xmlns:a16="http://schemas.microsoft.com/office/drawing/2014/main" val="1357998389"/>
                    </a:ext>
                  </a:extLst>
                </a:gridCol>
                <a:gridCol w="4771973">
                  <a:extLst>
                    <a:ext uri="{9D8B030D-6E8A-4147-A177-3AD203B41FA5}">
                      <a16:colId xmlns:a16="http://schemas.microsoft.com/office/drawing/2014/main" val="2504730388"/>
                    </a:ext>
                  </a:extLst>
                </a:gridCol>
              </a:tblGrid>
              <a:tr h="420084">
                <a:tc>
                  <a:txBody>
                    <a:bodyPr/>
                    <a:lstStyle/>
                    <a:p>
                      <a:pPr algn="ctr">
                        <a:lnSpc>
                          <a:spcPct val="107000"/>
                        </a:lnSpc>
                        <a:spcAft>
                          <a:spcPts val="0"/>
                        </a:spcAft>
                      </a:pPr>
                      <a:r>
                        <a:rPr lang="ru-RU" sz="1200">
                          <a:effectLst/>
                        </a:rPr>
                        <a:t>№ п/п</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200" dirty="0">
                          <a:effectLst/>
                        </a:rPr>
                        <a:t>Целевые показатели оценки эффективности реализации мероприятий</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30773796"/>
                  </a:ext>
                </a:extLst>
              </a:tr>
              <a:tr h="581654">
                <a:tc>
                  <a:txBody>
                    <a:bodyPr/>
                    <a:lstStyle/>
                    <a:p>
                      <a:pPr algn="ctr">
                        <a:lnSpc>
                          <a:spcPct val="107000"/>
                        </a:lnSpc>
                        <a:spcAft>
                          <a:spcPts val="0"/>
                        </a:spcAft>
                      </a:pPr>
                      <a:r>
                        <a:rPr lang="ru-RU" sz="1200" dirty="0">
                          <a:effectLst/>
                        </a:rPr>
                        <a:t>10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200" dirty="0">
                          <a:effectLst/>
                        </a:rPr>
                        <a:t>Число пациентов астмой; астматическим статусом (J45, J46), находящихся на диспансерном наблюдении, всего</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6777568"/>
                  </a:ext>
                </a:extLst>
              </a:tr>
            </a:tbl>
          </a:graphicData>
        </a:graphic>
      </p:graphicFrame>
      <p:graphicFrame>
        <p:nvGraphicFramePr>
          <p:cNvPr id="26" name="Таблица 25">
            <a:extLst>
              <a:ext uri="{FF2B5EF4-FFF2-40B4-BE49-F238E27FC236}">
                <a16:creationId xmlns:a16="http://schemas.microsoft.com/office/drawing/2014/main" id="{1CD93D80-767A-435E-8800-07B7483DD938}"/>
              </a:ext>
            </a:extLst>
          </p:cNvPr>
          <p:cNvGraphicFramePr>
            <a:graphicFrameLocks noGrp="1"/>
          </p:cNvGraphicFramePr>
          <p:nvPr>
            <p:extLst>
              <p:ext uri="{D42A27DB-BD31-4B8C-83A1-F6EECF244321}">
                <p14:modId xmlns:p14="http://schemas.microsoft.com/office/powerpoint/2010/main" val="1363453838"/>
              </p:ext>
            </p:extLst>
          </p:nvPr>
        </p:nvGraphicFramePr>
        <p:xfrm>
          <a:off x="6380711" y="5162147"/>
          <a:ext cx="5566006" cy="834517"/>
        </p:xfrm>
        <a:graphic>
          <a:graphicData uri="http://schemas.openxmlformats.org/drawingml/2006/table">
            <a:tbl>
              <a:tblPr firstRow="1" firstCol="1" bandRow="1">
                <a:tableStyleId>{5C22544A-7EE6-4342-B048-85BDC9FD1C3A}</a:tableStyleId>
              </a:tblPr>
              <a:tblGrid>
                <a:gridCol w="5566006">
                  <a:extLst>
                    <a:ext uri="{9D8B030D-6E8A-4147-A177-3AD203B41FA5}">
                      <a16:colId xmlns:a16="http://schemas.microsoft.com/office/drawing/2014/main" val="2857615622"/>
                    </a:ext>
                  </a:extLst>
                </a:gridCol>
              </a:tblGrid>
              <a:tr h="776184">
                <a:tc>
                  <a:txBody>
                    <a:bodyPr/>
                    <a:lstStyle/>
                    <a:p>
                      <a:pPr>
                        <a:lnSpc>
                          <a:spcPct val="107000"/>
                        </a:lnSpc>
                        <a:spcAft>
                          <a:spcPts val="0"/>
                        </a:spcAft>
                      </a:pPr>
                      <a:endParaRPr lang="ru-RU" sz="1600" dirty="0">
                        <a:effectLst/>
                      </a:endParaRPr>
                    </a:p>
                    <a:p>
                      <a:pPr>
                        <a:lnSpc>
                          <a:spcPct val="107000"/>
                        </a:lnSpc>
                        <a:spcAft>
                          <a:spcPts val="0"/>
                        </a:spcAft>
                      </a:pPr>
                      <a:r>
                        <a:rPr lang="ru-RU" sz="1600" dirty="0">
                          <a:effectLst/>
                        </a:rPr>
                        <a:t>Сумма таблиц  1000 + 2000 +3000, </a:t>
                      </a:r>
                      <a:r>
                        <a:rPr lang="ru-RU" sz="1800" b="1" kern="1200" dirty="0">
                          <a:solidFill>
                            <a:schemeClr val="lt1"/>
                          </a:solidFill>
                          <a:effectLst/>
                          <a:latin typeface="+mn-lt"/>
                          <a:ea typeface="+mn-ea"/>
                          <a:cs typeface="+mn-cs"/>
                        </a:rPr>
                        <a:t>графа 15, строка 11.10</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6717875"/>
                  </a:ext>
                </a:extLst>
              </a:tr>
            </a:tbl>
          </a:graphicData>
        </a:graphic>
      </p:graphicFrame>
      <p:sp>
        <p:nvSpPr>
          <p:cNvPr id="30" name="Равно 29">
            <a:extLst>
              <a:ext uri="{FF2B5EF4-FFF2-40B4-BE49-F238E27FC236}">
                <a16:creationId xmlns:a16="http://schemas.microsoft.com/office/drawing/2014/main" id="{8862880B-7428-40B1-8B59-069F9FEDA714}"/>
              </a:ext>
            </a:extLst>
          </p:cNvPr>
          <p:cNvSpPr/>
          <p:nvPr/>
        </p:nvSpPr>
        <p:spPr>
          <a:xfrm>
            <a:off x="5672342" y="5349851"/>
            <a:ext cx="601881" cy="42343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1" name="Равно 30">
            <a:extLst>
              <a:ext uri="{FF2B5EF4-FFF2-40B4-BE49-F238E27FC236}">
                <a16:creationId xmlns:a16="http://schemas.microsoft.com/office/drawing/2014/main" id="{B2B19859-CAF1-47EC-A202-3DF6B9DA73D6}"/>
              </a:ext>
            </a:extLst>
          </p:cNvPr>
          <p:cNvSpPr/>
          <p:nvPr/>
        </p:nvSpPr>
        <p:spPr>
          <a:xfrm>
            <a:off x="5636475" y="4076589"/>
            <a:ext cx="601881" cy="42343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5" name="Прямоугольник 34">
            <a:extLst>
              <a:ext uri="{FF2B5EF4-FFF2-40B4-BE49-F238E27FC236}">
                <a16:creationId xmlns:a16="http://schemas.microsoft.com/office/drawing/2014/main" id="{5CFE3F0A-93D3-410D-92E7-072964319750}"/>
              </a:ext>
            </a:extLst>
          </p:cNvPr>
          <p:cNvSpPr/>
          <p:nvPr/>
        </p:nvSpPr>
        <p:spPr>
          <a:xfrm>
            <a:off x="1342072" y="1559922"/>
            <a:ext cx="3032189" cy="492443"/>
          </a:xfrm>
          <a:prstGeom prst="rect">
            <a:avLst/>
          </a:prstGeom>
        </p:spPr>
        <p:txBody>
          <a:bodyPr wrap="square">
            <a:spAutoFit/>
          </a:bodyPr>
          <a:lstStyle/>
          <a:p>
            <a:pPr algn="ctr"/>
            <a:r>
              <a:rPr lang="ru-RU" sz="2600" b="1" dirty="0">
                <a:solidFill>
                  <a:schemeClr val="accent1">
                    <a:lumMod val="75000"/>
                  </a:schemeClr>
                </a:solidFill>
              </a:rPr>
              <a:t>МОНИТОРИНГ</a:t>
            </a:r>
          </a:p>
        </p:txBody>
      </p:sp>
    </p:spTree>
    <p:extLst>
      <p:ext uri="{BB962C8B-B14F-4D97-AF65-F5344CB8AC3E}">
        <p14:creationId xmlns:p14="http://schemas.microsoft.com/office/powerpoint/2010/main" val="2184909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5DEA3F92-CE9B-4476-B549-B777861C5809}"/>
              </a:ext>
            </a:extLst>
          </p:cNvPr>
          <p:cNvSpPr>
            <a:spLocks noGrp="1"/>
          </p:cNvSpPr>
          <p:nvPr>
            <p:ph type="body" idx="1"/>
          </p:nvPr>
        </p:nvSpPr>
        <p:spPr>
          <a:xfrm>
            <a:off x="1685299" y="165646"/>
            <a:ext cx="2324726" cy="1057274"/>
          </a:xfrm>
        </p:spPr>
        <p:txBody>
          <a:bodyPr/>
          <a:lstStyle/>
          <a:p>
            <a:r>
              <a:rPr lang="ru-RU" b="1" dirty="0">
                <a:solidFill>
                  <a:schemeClr val="accent1">
                    <a:lumMod val="75000"/>
                  </a:schemeClr>
                </a:solidFill>
              </a:rPr>
              <a:t>МОНИТОРИНГ </a:t>
            </a:r>
          </a:p>
          <a:p>
            <a:endParaRPr lang="ru-RU" dirty="0"/>
          </a:p>
        </p:txBody>
      </p:sp>
      <p:graphicFrame>
        <p:nvGraphicFramePr>
          <p:cNvPr id="7" name="Объект 6">
            <a:extLst>
              <a:ext uri="{FF2B5EF4-FFF2-40B4-BE49-F238E27FC236}">
                <a16:creationId xmlns:a16="http://schemas.microsoft.com/office/drawing/2014/main" id="{2BBCDCFB-2898-4B85-8DFE-DCA5BABB570D}"/>
              </a:ext>
            </a:extLst>
          </p:cNvPr>
          <p:cNvGraphicFramePr>
            <a:graphicFrameLocks noGrp="1"/>
          </p:cNvGraphicFramePr>
          <p:nvPr>
            <p:ph sz="quarter" idx="13"/>
            <p:extLst>
              <p:ext uri="{D42A27DB-BD31-4B8C-83A1-F6EECF244321}">
                <p14:modId xmlns:p14="http://schemas.microsoft.com/office/powerpoint/2010/main" val="2630250572"/>
              </p:ext>
            </p:extLst>
          </p:nvPr>
        </p:nvGraphicFramePr>
        <p:xfrm>
          <a:off x="294962" y="1016811"/>
          <a:ext cx="5105400" cy="5620336"/>
        </p:xfrm>
        <a:graphic>
          <a:graphicData uri="http://schemas.openxmlformats.org/drawingml/2006/table">
            <a:tbl>
              <a:tblPr firstRow="1" firstCol="1" bandRow="1">
                <a:tableStyleId>{5C22544A-7EE6-4342-B048-85BDC9FD1C3A}</a:tableStyleId>
              </a:tblPr>
              <a:tblGrid>
                <a:gridCol w="495613">
                  <a:extLst>
                    <a:ext uri="{9D8B030D-6E8A-4147-A177-3AD203B41FA5}">
                      <a16:colId xmlns:a16="http://schemas.microsoft.com/office/drawing/2014/main" val="2685045144"/>
                    </a:ext>
                  </a:extLst>
                </a:gridCol>
                <a:gridCol w="4609787">
                  <a:extLst>
                    <a:ext uri="{9D8B030D-6E8A-4147-A177-3AD203B41FA5}">
                      <a16:colId xmlns:a16="http://schemas.microsoft.com/office/drawing/2014/main" val="762128982"/>
                    </a:ext>
                  </a:extLst>
                </a:gridCol>
              </a:tblGrid>
              <a:tr h="588515">
                <a:tc>
                  <a:txBody>
                    <a:bodyPr/>
                    <a:lstStyle/>
                    <a:p>
                      <a:pPr algn="ctr">
                        <a:lnSpc>
                          <a:spcPct val="107000"/>
                        </a:lnSpc>
                        <a:spcAft>
                          <a:spcPts val="0"/>
                        </a:spcAft>
                      </a:pPr>
                      <a:r>
                        <a:rPr lang="ru-RU" sz="1400" dirty="0">
                          <a:effectLst/>
                        </a:rPr>
                        <a:t>№ п/п</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tc>
                  <a:txBody>
                    <a:bodyPr/>
                    <a:lstStyle/>
                    <a:p>
                      <a:pPr algn="ctr">
                        <a:lnSpc>
                          <a:spcPct val="107000"/>
                        </a:lnSpc>
                        <a:spcAft>
                          <a:spcPts val="0"/>
                        </a:spcAft>
                      </a:pPr>
                      <a:r>
                        <a:rPr lang="ru-RU" sz="1400" dirty="0">
                          <a:effectLst/>
                        </a:rPr>
                        <a:t>Целевые показатели оценки эффективности реализации мероприятий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286702159"/>
                  </a:ext>
                </a:extLst>
              </a:tr>
              <a:tr h="518749">
                <a:tc>
                  <a:txBody>
                    <a:bodyPr/>
                    <a:lstStyle/>
                    <a:p>
                      <a:pPr algn="ctr">
                        <a:lnSpc>
                          <a:spcPct val="107000"/>
                        </a:lnSpc>
                        <a:spcAft>
                          <a:spcPts val="0"/>
                        </a:spcAft>
                      </a:pPr>
                      <a:r>
                        <a:rPr lang="ru-RU" sz="1400">
                          <a:effectLst/>
                          <a:latin typeface="+mn-lt"/>
                          <a:ea typeface="Times New Roman" panose="02020603050405020304" pitchFamily="18" charset="0"/>
                          <a:cs typeface="Times New Roman" panose="02020603050405020304" pitchFamily="18" charset="0"/>
                        </a:rPr>
                        <a:t>26</a:t>
                      </a:r>
                      <a:endParaRPr lang="ru-RU" sz="14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ru-RU" sz="1400" dirty="0">
                          <a:effectLst/>
                        </a:rPr>
                        <a:t>Зарегистрировано пациентов с болезнями органов дыхания  (J00-J98), всего</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3704520669"/>
                  </a:ext>
                </a:extLst>
              </a:tr>
              <a:tr h="654267">
                <a:tc>
                  <a:txBody>
                    <a:bodyPr/>
                    <a:lstStyle/>
                    <a:p>
                      <a:pPr algn="ctr">
                        <a:lnSpc>
                          <a:spcPct val="107000"/>
                        </a:lnSpc>
                        <a:spcAft>
                          <a:spcPts val="0"/>
                        </a:spcAft>
                      </a:pPr>
                      <a:r>
                        <a:rPr lang="ru-RU" sz="1400">
                          <a:effectLst/>
                          <a:latin typeface="+mn-lt"/>
                          <a:ea typeface="Times New Roman" panose="02020603050405020304" pitchFamily="18" charset="0"/>
                          <a:cs typeface="Times New Roman" panose="02020603050405020304" pitchFamily="18" charset="0"/>
                        </a:rPr>
                        <a:t>27</a:t>
                      </a:r>
                      <a:endParaRPr lang="ru-RU" sz="14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u-RU" sz="1400" dirty="0">
                          <a:effectLst/>
                        </a:rPr>
                        <a:t>Зарегистрировано пациентов с болезнями органов дыхания  (J00-J98)  с диагнозом, установленным впервые в жизни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1049059094"/>
                  </a:ext>
                </a:extLst>
              </a:tr>
              <a:tr h="683976">
                <a:tc>
                  <a:txBody>
                    <a:bodyPr/>
                    <a:lstStyle/>
                    <a:p>
                      <a:pPr algn="ctr">
                        <a:lnSpc>
                          <a:spcPct val="107000"/>
                        </a:lnSpc>
                        <a:spcAft>
                          <a:spcPts val="0"/>
                        </a:spcAft>
                      </a:pPr>
                      <a:r>
                        <a:rPr lang="ru-RU" sz="1400" dirty="0">
                          <a:effectLst/>
                          <a:latin typeface="+mn-lt"/>
                          <a:ea typeface="Times New Roman" panose="02020603050405020304" pitchFamily="18" charset="0"/>
                          <a:cs typeface="Times New Roman" panose="02020603050405020304" pitchFamily="18" charset="0"/>
                        </a:rPr>
                        <a:t>28</a:t>
                      </a:r>
                      <a:endParaRPr lang="ru-RU"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u-RU" sz="1400" dirty="0">
                          <a:effectLst/>
                        </a:rPr>
                        <a:t>Зарегистрировано пациентов с бронхитом хроническим и неуточненным, эмфиземой (J40-J43)</a:t>
                      </a:r>
                    </a:p>
                    <a:p>
                      <a:pPr>
                        <a:lnSpc>
                          <a:spcPct val="107000"/>
                        </a:lnSpc>
                        <a:spcAft>
                          <a:spcPts val="0"/>
                        </a:spcAft>
                      </a:pPr>
                      <a:r>
                        <a:rPr lang="ru-RU" sz="1400" dirty="0">
                          <a:effectLst/>
                        </a:rPr>
                        <a:t>хронической обструктивной болезнью легких (J44), всего</a:t>
                      </a:r>
                    </a:p>
                  </a:txBody>
                  <a:tcPr marL="27653" marR="27653" marT="0" marB="0"/>
                </a:tc>
                <a:extLst>
                  <a:ext uri="{0D108BD9-81ED-4DB2-BD59-A6C34878D82A}">
                    <a16:rowId xmlns:a16="http://schemas.microsoft.com/office/drawing/2014/main" val="251583159"/>
                  </a:ext>
                </a:extLst>
              </a:tr>
              <a:tr h="654267">
                <a:tc>
                  <a:txBody>
                    <a:bodyPr/>
                    <a:lstStyle/>
                    <a:p>
                      <a:pPr algn="ctr">
                        <a:lnSpc>
                          <a:spcPct val="107000"/>
                        </a:lnSpc>
                        <a:spcAft>
                          <a:spcPts val="0"/>
                        </a:spcAft>
                      </a:pPr>
                      <a:r>
                        <a:rPr lang="ru-RU" sz="1400">
                          <a:effectLst/>
                          <a:latin typeface="+mn-lt"/>
                          <a:ea typeface="Times New Roman" panose="02020603050405020304" pitchFamily="18" charset="0"/>
                          <a:cs typeface="Times New Roman" panose="02020603050405020304" pitchFamily="18" charset="0"/>
                        </a:rPr>
                        <a:t>29</a:t>
                      </a:r>
                      <a:endParaRPr lang="ru-RU" sz="14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u-RU" sz="1400" dirty="0">
                          <a:effectLst/>
                        </a:rPr>
                        <a:t>Зарегистрировано пациентов с бронхитом хроническим и неуточненным,  эмфиземой (J40-J43) хронической обструктивной болезнью легких (J44) с диагнозом, установленным впервые в жизни</a:t>
                      </a:r>
                    </a:p>
                  </a:txBody>
                  <a:tcPr marL="27653" marR="27653" marT="0" marB="0"/>
                </a:tc>
                <a:extLst>
                  <a:ext uri="{0D108BD9-81ED-4DB2-BD59-A6C34878D82A}">
                    <a16:rowId xmlns:a16="http://schemas.microsoft.com/office/drawing/2014/main" val="1367014093"/>
                  </a:ext>
                </a:extLst>
              </a:tr>
              <a:tr h="510522">
                <a:tc>
                  <a:txBody>
                    <a:bodyPr/>
                    <a:lstStyle/>
                    <a:p>
                      <a:pPr algn="ctr">
                        <a:lnSpc>
                          <a:spcPct val="107000"/>
                        </a:lnSpc>
                        <a:spcAft>
                          <a:spcPts val="0"/>
                        </a:spcAft>
                      </a:pPr>
                      <a:r>
                        <a:rPr lang="ru-RU" sz="1400">
                          <a:effectLst/>
                          <a:latin typeface="+mn-lt"/>
                          <a:ea typeface="Times New Roman" panose="02020603050405020304" pitchFamily="18" charset="0"/>
                          <a:cs typeface="Times New Roman" panose="02020603050405020304" pitchFamily="18" charset="0"/>
                        </a:rPr>
                        <a:t>30</a:t>
                      </a:r>
                      <a:endParaRPr lang="ru-RU" sz="14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u-RU" sz="1400" dirty="0">
                          <a:effectLst/>
                        </a:rPr>
                        <a:t>Зарегистрировано пациентов  с пневмонией  (J12-J16, J18), всего</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151654821"/>
                  </a:ext>
                </a:extLst>
              </a:tr>
              <a:tr h="514350">
                <a:tc>
                  <a:txBody>
                    <a:bodyPr/>
                    <a:lstStyle/>
                    <a:p>
                      <a:pPr algn="ctr">
                        <a:lnSpc>
                          <a:spcPct val="107000"/>
                        </a:lnSpc>
                        <a:spcAft>
                          <a:spcPts val="0"/>
                        </a:spcAft>
                      </a:pPr>
                      <a:r>
                        <a:rPr lang="ru-RU" sz="1400">
                          <a:effectLst/>
                          <a:latin typeface="+mn-lt"/>
                          <a:ea typeface="Times New Roman" panose="02020603050405020304" pitchFamily="18" charset="0"/>
                          <a:cs typeface="Times New Roman" panose="02020603050405020304" pitchFamily="18" charset="0"/>
                        </a:rPr>
                        <a:t>31</a:t>
                      </a:r>
                      <a:endParaRPr lang="ru-RU" sz="14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u-RU" sz="1400" dirty="0">
                          <a:effectLst/>
                        </a:rPr>
                        <a:t>Зарегистрировано пациентов с пневмонией (J12-J16, J18)с диагнозом, установленным впервые в жизни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1820111026"/>
                  </a:ext>
                </a:extLst>
              </a:tr>
              <a:tr h="552450">
                <a:tc>
                  <a:txBody>
                    <a:bodyPr/>
                    <a:lstStyle/>
                    <a:p>
                      <a:pPr algn="ctr">
                        <a:lnSpc>
                          <a:spcPct val="107000"/>
                        </a:lnSpc>
                        <a:spcAft>
                          <a:spcPts val="0"/>
                        </a:spcAft>
                      </a:pPr>
                      <a:r>
                        <a:rPr lang="ru-RU" sz="1400">
                          <a:effectLst/>
                          <a:latin typeface="+mn-lt"/>
                          <a:ea typeface="Times New Roman" panose="02020603050405020304" pitchFamily="18" charset="0"/>
                          <a:cs typeface="Times New Roman" panose="02020603050405020304" pitchFamily="18" charset="0"/>
                        </a:rPr>
                        <a:t>32</a:t>
                      </a:r>
                      <a:endParaRPr lang="ru-RU" sz="14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u-RU" sz="1400" dirty="0">
                          <a:effectLst/>
                        </a:rPr>
                        <a:t>Зарегистрировано пациентов с астмой; астматическим статусом (J45, J46), всего</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3467041976"/>
                  </a:ext>
                </a:extLst>
              </a:tr>
              <a:tr h="391259">
                <a:tc>
                  <a:txBody>
                    <a:bodyPr/>
                    <a:lstStyle/>
                    <a:p>
                      <a:pPr algn="ctr">
                        <a:lnSpc>
                          <a:spcPct val="107000"/>
                        </a:lnSpc>
                        <a:spcAft>
                          <a:spcPts val="0"/>
                        </a:spcAft>
                      </a:pPr>
                      <a:r>
                        <a:rPr lang="ru-RU" sz="1400" dirty="0">
                          <a:effectLst/>
                          <a:latin typeface="+mn-lt"/>
                          <a:ea typeface="Times New Roman" panose="02020603050405020304" pitchFamily="18" charset="0"/>
                          <a:cs typeface="Times New Roman" panose="02020603050405020304" pitchFamily="18" charset="0"/>
                        </a:rPr>
                        <a:t>33</a:t>
                      </a:r>
                      <a:endParaRPr lang="ru-RU"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u-RU" sz="1400" dirty="0">
                          <a:effectLst/>
                        </a:rPr>
                        <a:t>Зарегистрировано пациентов с астмой; астматическим статусом  (J45, J46) с диагнозом, установленным впервые в жизни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2149566303"/>
                  </a:ext>
                </a:extLst>
              </a:tr>
            </a:tbl>
          </a:graphicData>
        </a:graphic>
      </p:graphicFrame>
      <p:sp>
        <p:nvSpPr>
          <p:cNvPr id="5" name="Текст 4">
            <a:extLst>
              <a:ext uri="{FF2B5EF4-FFF2-40B4-BE49-F238E27FC236}">
                <a16:creationId xmlns:a16="http://schemas.microsoft.com/office/drawing/2014/main" id="{6939C96A-FDB1-4BDE-9D3F-756CDBC51976}"/>
              </a:ext>
            </a:extLst>
          </p:cNvPr>
          <p:cNvSpPr>
            <a:spLocks noGrp="1"/>
          </p:cNvSpPr>
          <p:nvPr>
            <p:ph type="body" sz="quarter" idx="3"/>
          </p:nvPr>
        </p:nvSpPr>
        <p:spPr>
          <a:xfrm>
            <a:off x="7577523" y="323850"/>
            <a:ext cx="4881804" cy="899070"/>
          </a:xfrm>
        </p:spPr>
        <p:txBody>
          <a:bodyPr/>
          <a:lstStyle/>
          <a:p>
            <a:r>
              <a:rPr lang="ru-RU" b="1" dirty="0">
                <a:solidFill>
                  <a:schemeClr val="accent1">
                    <a:lumMod val="75000"/>
                  </a:schemeClr>
                </a:solidFill>
              </a:rPr>
              <a:t>ФОРМА ФСН № 12</a:t>
            </a:r>
          </a:p>
          <a:p>
            <a:endParaRPr lang="ru-RU" dirty="0"/>
          </a:p>
        </p:txBody>
      </p:sp>
      <p:graphicFrame>
        <p:nvGraphicFramePr>
          <p:cNvPr id="8" name="Объект 6">
            <a:extLst>
              <a:ext uri="{FF2B5EF4-FFF2-40B4-BE49-F238E27FC236}">
                <a16:creationId xmlns:a16="http://schemas.microsoft.com/office/drawing/2014/main" id="{18E71889-513E-4695-9650-B6C5A538D5B3}"/>
              </a:ext>
            </a:extLst>
          </p:cNvPr>
          <p:cNvGraphicFramePr>
            <a:graphicFrameLocks/>
          </p:cNvGraphicFramePr>
          <p:nvPr>
            <p:extLst>
              <p:ext uri="{D42A27DB-BD31-4B8C-83A1-F6EECF244321}">
                <p14:modId xmlns:p14="http://schemas.microsoft.com/office/powerpoint/2010/main" val="109075631"/>
              </p:ext>
            </p:extLst>
          </p:nvPr>
        </p:nvGraphicFramePr>
        <p:xfrm>
          <a:off x="6977492" y="1006084"/>
          <a:ext cx="4881803" cy="5631639"/>
        </p:xfrm>
        <a:graphic>
          <a:graphicData uri="http://schemas.openxmlformats.org/drawingml/2006/table">
            <a:tbl>
              <a:tblPr firstRow="1" firstCol="1" bandRow="1">
                <a:tableStyleId>{5C22544A-7EE6-4342-B048-85BDC9FD1C3A}</a:tableStyleId>
              </a:tblPr>
              <a:tblGrid>
                <a:gridCol w="4881803">
                  <a:extLst>
                    <a:ext uri="{9D8B030D-6E8A-4147-A177-3AD203B41FA5}">
                      <a16:colId xmlns:a16="http://schemas.microsoft.com/office/drawing/2014/main" val="3501659163"/>
                    </a:ext>
                  </a:extLst>
                </a:gridCol>
              </a:tblGrid>
              <a:tr h="588515">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ru-RU" sz="1400" dirty="0">
                          <a:effectLst/>
                        </a:rPr>
                        <a:t>Источники данных</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nchor="ctr" anchorCtr="1"/>
                </a:tc>
                <a:extLst>
                  <a:ext uri="{0D108BD9-81ED-4DB2-BD59-A6C34878D82A}">
                    <a16:rowId xmlns:a16="http://schemas.microsoft.com/office/drawing/2014/main" val="4062819984"/>
                  </a:ext>
                </a:extLst>
              </a:tr>
              <a:tr h="526885">
                <a:tc>
                  <a:txBody>
                    <a:bodyPr/>
                    <a:lstStyle/>
                    <a:p>
                      <a:pPr algn="just">
                        <a:lnSpc>
                          <a:spcPct val="107000"/>
                        </a:lnSpc>
                        <a:spcAft>
                          <a:spcPts val="0"/>
                        </a:spcAft>
                      </a:pPr>
                      <a:endParaRPr lang="ru-RU" sz="1400" dirty="0">
                        <a:effectLst/>
                      </a:endParaRPr>
                    </a:p>
                    <a:p>
                      <a:pPr algn="just">
                        <a:lnSpc>
                          <a:spcPct val="107000"/>
                        </a:lnSpc>
                        <a:spcAft>
                          <a:spcPts val="0"/>
                        </a:spcAft>
                      </a:pPr>
                      <a:r>
                        <a:rPr lang="ru-RU" sz="1400" dirty="0">
                          <a:effectLst/>
                        </a:rPr>
                        <a:t>сумма Таблиц 1000; 2000 и 3000, графа 4, строка 11.0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286702159"/>
                  </a:ext>
                </a:extLst>
              </a:tr>
              <a:tr h="685800">
                <a:tc>
                  <a:txBody>
                    <a:bodyPr/>
                    <a:lstStyle/>
                    <a:p>
                      <a:pPr>
                        <a:lnSpc>
                          <a:spcPct val="107000"/>
                        </a:lnSpc>
                        <a:spcAft>
                          <a:spcPts val="0"/>
                        </a:spcAft>
                      </a:pPr>
                      <a:r>
                        <a:rPr lang="ru-RU" sz="1400" dirty="0">
                          <a:effectLst/>
                        </a:rPr>
                        <a:t>сумма Таблиц 1000; 2000 и 3000, графа 9, строка 11.0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1049059094"/>
                  </a:ext>
                </a:extLst>
              </a:tr>
              <a:tr h="685800">
                <a:tc>
                  <a:txBody>
                    <a:bodyPr/>
                    <a:lstStyle/>
                    <a:p>
                      <a:pPr>
                        <a:lnSpc>
                          <a:spcPct val="107000"/>
                        </a:lnSpc>
                        <a:spcAft>
                          <a:spcPts val="0"/>
                        </a:spcAft>
                      </a:pPr>
                      <a:r>
                        <a:rPr lang="ru-RU" sz="1400" b="1" kern="1200" dirty="0">
                          <a:solidFill>
                            <a:schemeClr val="lt1"/>
                          </a:solidFill>
                          <a:effectLst/>
                          <a:latin typeface="+mn-lt"/>
                          <a:ea typeface="+mn-ea"/>
                          <a:cs typeface="+mn-cs"/>
                        </a:rPr>
                        <a:t>сумма Таблиц 1000; 2000, 3000 графа 4, сумма строк 11.7 + 11.8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251583159"/>
                  </a:ext>
                </a:extLst>
              </a:tr>
              <a:tr h="904875">
                <a:tc>
                  <a:txBody>
                    <a:bodyPr/>
                    <a:lstStyle/>
                    <a:p>
                      <a:pPr>
                        <a:lnSpc>
                          <a:spcPct val="107000"/>
                        </a:lnSpc>
                        <a:spcAft>
                          <a:spcPts val="0"/>
                        </a:spcAft>
                      </a:pPr>
                      <a:r>
                        <a:rPr lang="ru-RU" sz="1400" b="1" kern="1200" dirty="0">
                          <a:solidFill>
                            <a:schemeClr val="lt1"/>
                          </a:solidFill>
                          <a:effectLst/>
                          <a:latin typeface="+mn-lt"/>
                          <a:ea typeface="+mn-ea"/>
                          <a:cs typeface="+mn-cs"/>
                        </a:rPr>
                        <a:t>сумма Таблиц 1000, 2000 и 3000, графа 9, сумма строк 11.7 + 11.8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1367014093"/>
                  </a:ext>
                </a:extLst>
              </a:tr>
              <a:tr h="476250">
                <a:tc>
                  <a:txBody>
                    <a:bodyPr/>
                    <a:lstStyle/>
                    <a:p>
                      <a:pPr>
                        <a:lnSpc>
                          <a:spcPct val="107000"/>
                        </a:lnSpc>
                        <a:spcAft>
                          <a:spcPts val="0"/>
                        </a:spcAft>
                      </a:pPr>
                      <a:r>
                        <a:rPr lang="ru-RU" sz="1400" b="1" kern="1200" dirty="0">
                          <a:solidFill>
                            <a:schemeClr val="lt1"/>
                          </a:solidFill>
                          <a:effectLst/>
                          <a:latin typeface="+mn-lt"/>
                          <a:ea typeface="+mn-ea"/>
                          <a:cs typeface="+mn-cs"/>
                        </a:rPr>
                        <a:t>сумма Таблиц 1000; 2000, 3000;  графа 4, строка 11.3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151654821"/>
                  </a:ext>
                </a:extLst>
              </a:tr>
              <a:tr h="542925">
                <a:tc>
                  <a:txBody>
                    <a:bodyPr/>
                    <a:lstStyle/>
                    <a:p>
                      <a:pPr>
                        <a:lnSpc>
                          <a:spcPct val="107000"/>
                        </a:lnSpc>
                        <a:spcAft>
                          <a:spcPts val="0"/>
                        </a:spcAft>
                      </a:pPr>
                      <a:r>
                        <a:rPr lang="ru-RU" sz="1400" b="1" kern="1200" dirty="0">
                          <a:solidFill>
                            <a:schemeClr val="lt1"/>
                          </a:solidFill>
                          <a:effectLst/>
                          <a:latin typeface="+mn-lt"/>
                          <a:ea typeface="+mn-ea"/>
                          <a:cs typeface="+mn-cs"/>
                        </a:rPr>
                        <a:t>сумма Таблиц 1000, 2000 и 3000, графа 9, строка 11.3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1820111026"/>
                  </a:ext>
                </a:extLst>
              </a:tr>
              <a:tr h="552450">
                <a:tc>
                  <a:txBody>
                    <a:bodyPr/>
                    <a:lstStyle/>
                    <a:p>
                      <a:pPr>
                        <a:lnSpc>
                          <a:spcPct val="107000"/>
                        </a:lnSpc>
                        <a:spcAft>
                          <a:spcPts val="0"/>
                        </a:spcAft>
                      </a:pPr>
                      <a:r>
                        <a:rPr lang="ru-RU" sz="1400" b="1" kern="1200" dirty="0">
                          <a:solidFill>
                            <a:schemeClr val="lt1"/>
                          </a:solidFill>
                          <a:effectLst/>
                          <a:latin typeface="+mn-lt"/>
                          <a:ea typeface="+mn-ea"/>
                          <a:cs typeface="+mn-cs"/>
                        </a:rPr>
                        <a:t>сумма Таблиц 1000; 2000, 3000  графа 4, строка 11.10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3467041976"/>
                  </a:ext>
                </a:extLst>
              </a:tr>
              <a:tr h="668139">
                <a:tc>
                  <a:txBody>
                    <a:bodyPr/>
                    <a:lstStyle/>
                    <a:p>
                      <a:pPr>
                        <a:lnSpc>
                          <a:spcPct val="107000"/>
                        </a:lnSpc>
                        <a:spcAft>
                          <a:spcPts val="0"/>
                        </a:spcAft>
                      </a:pPr>
                      <a:r>
                        <a:rPr lang="ru-RU" sz="1400" b="1" kern="1200" dirty="0">
                          <a:solidFill>
                            <a:schemeClr val="lt1"/>
                          </a:solidFill>
                          <a:effectLst/>
                          <a:latin typeface="+mn-lt"/>
                          <a:ea typeface="+mn-ea"/>
                          <a:cs typeface="+mn-cs"/>
                        </a:rPr>
                        <a:t>сумма Таблиц 1000, 2000 и 3000, графа 9, строка 11.10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2149566303"/>
                  </a:ext>
                </a:extLst>
              </a:tr>
            </a:tbl>
          </a:graphicData>
        </a:graphic>
      </p:graphicFrame>
      <p:sp>
        <p:nvSpPr>
          <p:cNvPr id="10" name="Стрелка: вправо 9">
            <a:extLst>
              <a:ext uri="{FF2B5EF4-FFF2-40B4-BE49-F238E27FC236}">
                <a16:creationId xmlns:a16="http://schemas.microsoft.com/office/drawing/2014/main" id="{E6628F73-4829-45FC-AE59-B55FDEAE77D2}"/>
              </a:ext>
            </a:extLst>
          </p:cNvPr>
          <p:cNvSpPr/>
          <p:nvPr/>
        </p:nvSpPr>
        <p:spPr>
          <a:xfrm>
            <a:off x="5673938" y="1838295"/>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a:extLst>
              <a:ext uri="{FF2B5EF4-FFF2-40B4-BE49-F238E27FC236}">
                <a16:creationId xmlns:a16="http://schemas.microsoft.com/office/drawing/2014/main" id="{866656B2-EC95-460E-9AB8-3D1E608C090D}"/>
              </a:ext>
            </a:extLst>
          </p:cNvPr>
          <p:cNvSpPr/>
          <p:nvPr/>
        </p:nvSpPr>
        <p:spPr>
          <a:xfrm>
            <a:off x="5673938" y="2516962"/>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право 11">
            <a:extLst>
              <a:ext uri="{FF2B5EF4-FFF2-40B4-BE49-F238E27FC236}">
                <a16:creationId xmlns:a16="http://schemas.microsoft.com/office/drawing/2014/main" id="{6B31D289-1AD7-4E5D-982C-4D224E640510}"/>
              </a:ext>
            </a:extLst>
          </p:cNvPr>
          <p:cNvSpPr/>
          <p:nvPr/>
        </p:nvSpPr>
        <p:spPr>
          <a:xfrm>
            <a:off x="5673938" y="3219439"/>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право 12">
            <a:extLst>
              <a:ext uri="{FF2B5EF4-FFF2-40B4-BE49-F238E27FC236}">
                <a16:creationId xmlns:a16="http://schemas.microsoft.com/office/drawing/2014/main" id="{B404C652-686C-4055-8567-00D5668D930E}"/>
              </a:ext>
            </a:extLst>
          </p:cNvPr>
          <p:cNvSpPr/>
          <p:nvPr/>
        </p:nvSpPr>
        <p:spPr>
          <a:xfrm>
            <a:off x="5673938" y="3821904"/>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право 13">
            <a:extLst>
              <a:ext uri="{FF2B5EF4-FFF2-40B4-BE49-F238E27FC236}">
                <a16:creationId xmlns:a16="http://schemas.microsoft.com/office/drawing/2014/main" id="{10E752D5-DD27-48D7-9C0B-E64C77660E98}"/>
              </a:ext>
            </a:extLst>
          </p:cNvPr>
          <p:cNvSpPr/>
          <p:nvPr/>
        </p:nvSpPr>
        <p:spPr>
          <a:xfrm>
            <a:off x="5673938" y="4524381"/>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право 14">
            <a:extLst>
              <a:ext uri="{FF2B5EF4-FFF2-40B4-BE49-F238E27FC236}">
                <a16:creationId xmlns:a16="http://schemas.microsoft.com/office/drawing/2014/main" id="{DA52B49A-1F30-4211-AEF1-5EEC0801E032}"/>
              </a:ext>
            </a:extLst>
          </p:cNvPr>
          <p:cNvSpPr/>
          <p:nvPr/>
        </p:nvSpPr>
        <p:spPr>
          <a:xfrm>
            <a:off x="5673938" y="5105402"/>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право 15">
            <a:extLst>
              <a:ext uri="{FF2B5EF4-FFF2-40B4-BE49-F238E27FC236}">
                <a16:creationId xmlns:a16="http://schemas.microsoft.com/office/drawing/2014/main" id="{A518459B-244A-4173-9286-876F83A9420F}"/>
              </a:ext>
            </a:extLst>
          </p:cNvPr>
          <p:cNvSpPr/>
          <p:nvPr/>
        </p:nvSpPr>
        <p:spPr>
          <a:xfrm>
            <a:off x="5673938" y="5786435"/>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право 16">
            <a:extLst>
              <a:ext uri="{FF2B5EF4-FFF2-40B4-BE49-F238E27FC236}">
                <a16:creationId xmlns:a16="http://schemas.microsoft.com/office/drawing/2014/main" id="{B6F17BB0-1A27-4909-A375-6B74E24F48A0}"/>
              </a:ext>
            </a:extLst>
          </p:cNvPr>
          <p:cNvSpPr/>
          <p:nvPr/>
        </p:nvSpPr>
        <p:spPr>
          <a:xfrm>
            <a:off x="5673938" y="6343648"/>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656691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258DD1C2-5A44-490A-9F8C-39F96DAC3EB3}"/>
              </a:ext>
            </a:extLst>
          </p:cNvPr>
          <p:cNvSpPr>
            <a:spLocks noGrp="1"/>
          </p:cNvSpPr>
          <p:nvPr>
            <p:ph type="body" idx="1"/>
          </p:nvPr>
        </p:nvSpPr>
        <p:spPr>
          <a:xfrm>
            <a:off x="538046" y="430901"/>
            <a:ext cx="4873474" cy="1003909"/>
          </a:xfrm>
        </p:spPr>
        <p:txBody>
          <a:bodyPr/>
          <a:lstStyle/>
          <a:p>
            <a:pPr algn="ctr">
              <a:spcBef>
                <a:spcPts val="0"/>
              </a:spcBef>
            </a:pPr>
            <a:r>
              <a:rPr lang="ru-RU" sz="2800" b="1" dirty="0">
                <a:solidFill>
                  <a:schemeClr val="accent1">
                    <a:lumMod val="75000"/>
                  </a:schemeClr>
                </a:solidFill>
              </a:rPr>
              <a:t>МОНИТОРИНГ</a:t>
            </a:r>
            <a:r>
              <a:rPr lang="ru-RU" b="1" dirty="0">
                <a:solidFill>
                  <a:schemeClr val="accent1">
                    <a:lumMod val="75000"/>
                  </a:schemeClr>
                </a:solidFill>
              </a:rPr>
              <a:t> </a:t>
            </a:r>
          </a:p>
          <a:p>
            <a:endParaRPr lang="ru-RU" dirty="0"/>
          </a:p>
        </p:txBody>
      </p:sp>
      <p:graphicFrame>
        <p:nvGraphicFramePr>
          <p:cNvPr id="8" name="Объект 7">
            <a:extLst>
              <a:ext uri="{FF2B5EF4-FFF2-40B4-BE49-F238E27FC236}">
                <a16:creationId xmlns:a16="http://schemas.microsoft.com/office/drawing/2014/main" id="{27B31630-DB19-45B6-8883-AD9043B840A9}"/>
              </a:ext>
            </a:extLst>
          </p:cNvPr>
          <p:cNvGraphicFramePr>
            <a:graphicFrameLocks noGrp="1"/>
          </p:cNvGraphicFramePr>
          <p:nvPr>
            <p:ph sz="quarter" idx="13"/>
            <p:extLst>
              <p:ext uri="{D42A27DB-BD31-4B8C-83A1-F6EECF244321}">
                <p14:modId xmlns:p14="http://schemas.microsoft.com/office/powerpoint/2010/main" val="3067240924"/>
              </p:ext>
            </p:extLst>
          </p:nvPr>
        </p:nvGraphicFramePr>
        <p:xfrm>
          <a:off x="407942" y="1294995"/>
          <a:ext cx="5105400" cy="1003908"/>
        </p:xfrm>
        <a:graphic>
          <a:graphicData uri="http://schemas.openxmlformats.org/drawingml/2006/table">
            <a:tbl>
              <a:tblPr firstRow="1" firstCol="1" bandRow="1">
                <a:tableStyleId>{5C22544A-7EE6-4342-B048-85BDC9FD1C3A}</a:tableStyleId>
              </a:tblPr>
              <a:tblGrid>
                <a:gridCol w="1022589">
                  <a:extLst>
                    <a:ext uri="{9D8B030D-6E8A-4147-A177-3AD203B41FA5}">
                      <a16:colId xmlns:a16="http://schemas.microsoft.com/office/drawing/2014/main" val="3488914985"/>
                    </a:ext>
                  </a:extLst>
                </a:gridCol>
                <a:gridCol w="4082811">
                  <a:extLst>
                    <a:ext uri="{9D8B030D-6E8A-4147-A177-3AD203B41FA5}">
                      <a16:colId xmlns:a16="http://schemas.microsoft.com/office/drawing/2014/main" val="1356727884"/>
                    </a:ext>
                  </a:extLst>
                </a:gridCol>
              </a:tblGrid>
              <a:tr h="425677">
                <a:tc>
                  <a:txBody>
                    <a:bodyPr/>
                    <a:lstStyle/>
                    <a:p>
                      <a:pPr algn="ctr">
                        <a:lnSpc>
                          <a:spcPct val="107000"/>
                        </a:lnSpc>
                        <a:spcAft>
                          <a:spcPts val="0"/>
                        </a:spcAft>
                      </a:pPr>
                      <a:r>
                        <a:rPr lang="ru-RU" sz="1200">
                          <a:effectLst/>
                        </a:rPr>
                        <a:t>№ п/п</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940" marR="58940" marT="0" marB="0" anchor="ctr"/>
                </a:tc>
                <a:tc>
                  <a:txBody>
                    <a:bodyPr/>
                    <a:lstStyle/>
                    <a:p>
                      <a:pPr algn="ctr">
                        <a:lnSpc>
                          <a:spcPct val="107000"/>
                        </a:lnSpc>
                        <a:spcAft>
                          <a:spcPts val="0"/>
                        </a:spcAft>
                      </a:pPr>
                      <a:r>
                        <a:rPr lang="ru-RU" sz="1200" dirty="0">
                          <a:effectLst/>
                        </a:rPr>
                        <a:t>Целевые показатели оценки эффективности реализации мероприятий</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940" marR="58940" marT="0" marB="0" anchor="ctr"/>
                </a:tc>
                <a:extLst>
                  <a:ext uri="{0D108BD9-81ED-4DB2-BD59-A6C34878D82A}">
                    <a16:rowId xmlns:a16="http://schemas.microsoft.com/office/drawing/2014/main" val="2387705856"/>
                  </a:ext>
                </a:extLst>
              </a:tr>
              <a:tr h="442050">
                <a:tc>
                  <a:txBody>
                    <a:bodyPr/>
                    <a:lstStyle/>
                    <a:p>
                      <a:pPr algn="ctr">
                        <a:lnSpc>
                          <a:spcPct val="107000"/>
                        </a:lnSpc>
                        <a:spcAft>
                          <a:spcPts val="0"/>
                        </a:spcAft>
                      </a:pPr>
                      <a:r>
                        <a:rPr lang="ru-RU" sz="1200" dirty="0">
                          <a:effectLst/>
                        </a:rPr>
                        <a:t>11</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940" marR="58940" marT="0" marB="0"/>
                </a:tc>
                <a:tc>
                  <a:txBody>
                    <a:bodyPr/>
                    <a:lstStyle/>
                    <a:p>
                      <a:pPr>
                        <a:lnSpc>
                          <a:spcPct val="107000"/>
                        </a:lnSpc>
                        <a:spcAft>
                          <a:spcPts val="0"/>
                        </a:spcAft>
                      </a:pPr>
                      <a:r>
                        <a:rPr lang="ru-RU" sz="1200" dirty="0">
                          <a:effectLst/>
                        </a:rPr>
                        <a:t>Число пациентов с болезнями органов пищеварения (К00-К92) доставленных в стационар по экстренным показаниям, всего</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940" marR="58940" marT="0" marB="0"/>
                </a:tc>
                <a:extLst>
                  <a:ext uri="{0D108BD9-81ED-4DB2-BD59-A6C34878D82A}">
                    <a16:rowId xmlns:a16="http://schemas.microsoft.com/office/drawing/2014/main" val="2342112659"/>
                  </a:ext>
                </a:extLst>
              </a:tr>
            </a:tbl>
          </a:graphicData>
        </a:graphic>
      </p:graphicFrame>
      <p:graphicFrame>
        <p:nvGraphicFramePr>
          <p:cNvPr id="9" name="Объект 8">
            <a:extLst>
              <a:ext uri="{FF2B5EF4-FFF2-40B4-BE49-F238E27FC236}">
                <a16:creationId xmlns:a16="http://schemas.microsoft.com/office/drawing/2014/main" id="{CECFAB70-66C0-4424-8E69-5E5E75C1CE20}"/>
              </a:ext>
            </a:extLst>
          </p:cNvPr>
          <p:cNvGraphicFramePr>
            <a:graphicFrameLocks noGrp="1"/>
          </p:cNvGraphicFramePr>
          <p:nvPr>
            <p:ph sz="quarter" idx="14"/>
            <p:extLst>
              <p:ext uri="{D42A27DB-BD31-4B8C-83A1-F6EECF244321}">
                <p14:modId xmlns:p14="http://schemas.microsoft.com/office/powerpoint/2010/main" val="3809720302"/>
              </p:ext>
            </p:extLst>
          </p:nvPr>
        </p:nvGraphicFramePr>
        <p:xfrm>
          <a:off x="6891828" y="1467858"/>
          <a:ext cx="3944351" cy="658182"/>
        </p:xfrm>
        <a:graphic>
          <a:graphicData uri="http://schemas.openxmlformats.org/drawingml/2006/table">
            <a:tbl>
              <a:tblPr firstRow="1" firstCol="1" bandRow="1">
                <a:tableStyleId>{5C22544A-7EE6-4342-B048-85BDC9FD1C3A}</a:tableStyleId>
              </a:tblPr>
              <a:tblGrid>
                <a:gridCol w="3944351">
                  <a:extLst>
                    <a:ext uri="{9D8B030D-6E8A-4147-A177-3AD203B41FA5}">
                      <a16:colId xmlns:a16="http://schemas.microsoft.com/office/drawing/2014/main" val="3787946775"/>
                    </a:ext>
                  </a:extLst>
                </a:gridCol>
              </a:tblGrid>
              <a:tr h="658182">
                <a:tc>
                  <a:txBody>
                    <a:bodyPr/>
                    <a:lstStyle/>
                    <a:p>
                      <a:pPr>
                        <a:lnSpc>
                          <a:spcPct val="107000"/>
                        </a:lnSpc>
                        <a:spcAft>
                          <a:spcPts val="0"/>
                        </a:spcAft>
                      </a:pPr>
                      <a:endParaRPr lang="ru-RU" sz="1400" dirty="0">
                        <a:effectLst/>
                      </a:endParaRPr>
                    </a:p>
                    <a:p>
                      <a:pPr>
                        <a:lnSpc>
                          <a:spcPct val="107000"/>
                        </a:lnSpc>
                        <a:spcAft>
                          <a:spcPts val="0"/>
                        </a:spcAft>
                      </a:pPr>
                      <a:r>
                        <a:rPr lang="ru-RU" sz="1400" dirty="0">
                          <a:effectLst/>
                        </a:rPr>
                        <a:t>Таблица 2000, </a:t>
                      </a:r>
                      <a:r>
                        <a:rPr lang="ru-RU" sz="1400" b="1" kern="1200" dirty="0">
                          <a:solidFill>
                            <a:schemeClr val="lt1"/>
                          </a:solidFill>
                          <a:effectLst/>
                          <a:latin typeface="+mn-lt"/>
                          <a:ea typeface="+mn-ea"/>
                          <a:cs typeface="+mn-cs"/>
                        </a:rPr>
                        <a:t>сумма граф 8 и 28; строка 11.0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940" marR="58940" marT="0" marB="0"/>
                </a:tc>
                <a:extLst>
                  <a:ext uri="{0D108BD9-81ED-4DB2-BD59-A6C34878D82A}">
                    <a16:rowId xmlns:a16="http://schemas.microsoft.com/office/drawing/2014/main" val="2914224517"/>
                  </a:ext>
                </a:extLst>
              </a:tr>
            </a:tbl>
          </a:graphicData>
        </a:graphic>
      </p:graphicFrame>
      <p:sp>
        <p:nvSpPr>
          <p:cNvPr id="7" name="Прямоугольник 6">
            <a:extLst>
              <a:ext uri="{FF2B5EF4-FFF2-40B4-BE49-F238E27FC236}">
                <a16:creationId xmlns:a16="http://schemas.microsoft.com/office/drawing/2014/main" id="{EF6B29F6-D9C3-460F-B425-DCE13388BFC9}"/>
              </a:ext>
            </a:extLst>
          </p:cNvPr>
          <p:cNvSpPr/>
          <p:nvPr/>
        </p:nvSpPr>
        <p:spPr>
          <a:xfrm>
            <a:off x="7115494" y="539846"/>
            <a:ext cx="3156633" cy="523220"/>
          </a:xfrm>
          <a:prstGeom prst="rect">
            <a:avLst/>
          </a:prstGeom>
        </p:spPr>
        <p:txBody>
          <a:bodyPr wrap="none">
            <a:spAutoFit/>
          </a:bodyPr>
          <a:lstStyle/>
          <a:p>
            <a:pPr algn="ctr"/>
            <a:r>
              <a:rPr lang="ru-RU" sz="2800" b="1" dirty="0">
                <a:solidFill>
                  <a:schemeClr val="accent1">
                    <a:lumMod val="75000"/>
                  </a:schemeClr>
                </a:solidFill>
              </a:rPr>
              <a:t>ФОРМА ФСН № 14</a:t>
            </a:r>
          </a:p>
        </p:txBody>
      </p:sp>
      <p:graphicFrame>
        <p:nvGraphicFramePr>
          <p:cNvPr id="10" name="Таблица 9">
            <a:extLst>
              <a:ext uri="{FF2B5EF4-FFF2-40B4-BE49-F238E27FC236}">
                <a16:creationId xmlns:a16="http://schemas.microsoft.com/office/drawing/2014/main" id="{E53557B0-6041-4DA3-9F71-DEDED2120278}"/>
              </a:ext>
            </a:extLst>
          </p:cNvPr>
          <p:cNvGraphicFramePr>
            <a:graphicFrameLocks noGrp="1"/>
          </p:cNvGraphicFramePr>
          <p:nvPr>
            <p:extLst>
              <p:ext uri="{D42A27DB-BD31-4B8C-83A1-F6EECF244321}">
                <p14:modId xmlns:p14="http://schemas.microsoft.com/office/powerpoint/2010/main" val="375604147"/>
              </p:ext>
            </p:extLst>
          </p:nvPr>
        </p:nvGraphicFramePr>
        <p:xfrm>
          <a:off x="407942" y="2674167"/>
          <a:ext cx="5133683" cy="1269238"/>
        </p:xfrm>
        <a:graphic>
          <a:graphicData uri="http://schemas.openxmlformats.org/drawingml/2006/table">
            <a:tbl>
              <a:tblPr firstRow="1" firstCol="1" bandRow="1">
                <a:tableStyleId>{5C22544A-7EE6-4342-B048-85BDC9FD1C3A}</a:tableStyleId>
              </a:tblPr>
              <a:tblGrid>
                <a:gridCol w="1028254">
                  <a:extLst>
                    <a:ext uri="{9D8B030D-6E8A-4147-A177-3AD203B41FA5}">
                      <a16:colId xmlns:a16="http://schemas.microsoft.com/office/drawing/2014/main" val="2642009851"/>
                    </a:ext>
                  </a:extLst>
                </a:gridCol>
                <a:gridCol w="4105429">
                  <a:extLst>
                    <a:ext uri="{9D8B030D-6E8A-4147-A177-3AD203B41FA5}">
                      <a16:colId xmlns:a16="http://schemas.microsoft.com/office/drawing/2014/main" val="1440968123"/>
                    </a:ext>
                  </a:extLst>
                </a:gridCol>
              </a:tblGrid>
              <a:tr h="495300">
                <a:tc>
                  <a:txBody>
                    <a:bodyPr/>
                    <a:lstStyle/>
                    <a:p>
                      <a:pPr algn="ctr">
                        <a:lnSpc>
                          <a:spcPct val="107000"/>
                        </a:lnSpc>
                        <a:spcAft>
                          <a:spcPts val="0"/>
                        </a:spcAft>
                      </a:pPr>
                      <a:r>
                        <a:rPr lang="ru-RU" sz="1200">
                          <a:effectLst/>
                        </a:rPr>
                        <a:t>№ п/п</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200" dirty="0">
                          <a:effectLst/>
                        </a:rPr>
                        <a:t>Целевые показатели оценки эффективности реализации мероприятий</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43042169"/>
                  </a:ext>
                </a:extLst>
              </a:tr>
              <a:tr h="514350">
                <a:tc>
                  <a:txBody>
                    <a:bodyPr/>
                    <a:lstStyle/>
                    <a:p>
                      <a:pPr algn="ctr">
                        <a:lnSpc>
                          <a:spcPct val="107000"/>
                        </a:lnSpc>
                        <a:spcAft>
                          <a:spcPts val="0"/>
                        </a:spcAft>
                      </a:pPr>
                      <a:r>
                        <a:rPr lang="ru-RU" sz="1200" dirty="0">
                          <a:effectLst/>
                        </a:rPr>
                        <a:t>12</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200" dirty="0">
                          <a:effectLst/>
                        </a:rPr>
                        <a:t>Число пациентов,  умерших с бронхитом хроническим и неуточненным, эмфиземой (J40-J43) хронической обструктивной болезнью легких (J44) в стационарах субъекта</a:t>
                      </a:r>
                    </a:p>
                  </a:txBody>
                  <a:tcPr marL="68580" marR="68580" marT="0" marB="0"/>
                </a:tc>
                <a:extLst>
                  <a:ext uri="{0D108BD9-81ED-4DB2-BD59-A6C34878D82A}">
                    <a16:rowId xmlns:a16="http://schemas.microsoft.com/office/drawing/2014/main" val="4111536607"/>
                  </a:ext>
                </a:extLst>
              </a:tr>
            </a:tbl>
          </a:graphicData>
        </a:graphic>
      </p:graphicFrame>
      <p:graphicFrame>
        <p:nvGraphicFramePr>
          <p:cNvPr id="14" name="Таблица 13">
            <a:extLst>
              <a:ext uri="{FF2B5EF4-FFF2-40B4-BE49-F238E27FC236}">
                <a16:creationId xmlns:a16="http://schemas.microsoft.com/office/drawing/2014/main" id="{F3189F34-7DE8-4487-B2D3-FC73D7951077}"/>
              </a:ext>
            </a:extLst>
          </p:cNvPr>
          <p:cNvGraphicFramePr>
            <a:graphicFrameLocks noGrp="1"/>
          </p:cNvGraphicFramePr>
          <p:nvPr>
            <p:extLst>
              <p:ext uri="{D42A27DB-BD31-4B8C-83A1-F6EECF244321}">
                <p14:modId xmlns:p14="http://schemas.microsoft.com/office/powerpoint/2010/main" val="624063511"/>
              </p:ext>
            </p:extLst>
          </p:nvPr>
        </p:nvGraphicFramePr>
        <p:xfrm>
          <a:off x="6891827" y="2970363"/>
          <a:ext cx="3927817" cy="658182"/>
        </p:xfrm>
        <a:graphic>
          <a:graphicData uri="http://schemas.openxmlformats.org/drawingml/2006/table">
            <a:tbl>
              <a:tblPr firstRow="1" firstCol="1" bandRow="1">
                <a:tableStyleId>{5C22544A-7EE6-4342-B048-85BDC9FD1C3A}</a:tableStyleId>
              </a:tblPr>
              <a:tblGrid>
                <a:gridCol w="3927817">
                  <a:extLst>
                    <a:ext uri="{9D8B030D-6E8A-4147-A177-3AD203B41FA5}">
                      <a16:colId xmlns:a16="http://schemas.microsoft.com/office/drawing/2014/main" val="754469636"/>
                    </a:ext>
                  </a:extLst>
                </a:gridCol>
              </a:tblGrid>
              <a:tr h="658182">
                <a:tc>
                  <a:txBody>
                    <a:bodyPr/>
                    <a:lstStyle/>
                    <a:p>
                      <a:pPr>
                        <a:lnSpc>
                          <a:spcPct val="107000"/>
                        </a:lnSpc>
                        <a:spcAft>
                          <a:spcPts val="0"/>
                        </a:spcAft>
                      </a:pPr>
                      <a:r>
                        <a:rPr lang="ru-RU" sz="1400" dirty="0">
                          <a:effectLst/>
                        </a:rPr>
                        <a:t>Таблица 2000, сумма граф 8 и 28; сумма строк 11.7 + 11.8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1762876"/>
                  </a:ext>
                </a:extLst>
              </a:tr>
            </a:tbl>
          </a:graphicData>
        </a:graphic>
      </p:graphicFrame>
      <p:graphicFrame>
        <p:nvGraphicFramePr>
          <p:cNvPr id="15" name="Таблица 14">
            <a:extLst>
              <a:ext uri="{FF2B5EF4-FFF2-40B4-BE49-F238E27FC236}">
                <a16:creationId xmlns:a16="http://schemas.microsoft.com/office/drawing/2014/main" id="{C2037094-7FB2-43EC-9787-CBFD095DA68E}"/>
              </a:ext>
            </a:extLst>
          </p:cNvPr>
          <p:cNvGraphicFramePr>
            <a:graphicFrameLocks noGrp="1"/>
          </p:cNvGraphicFramePr>
          <p:nvPr>
            <p:extLst>
              <p:ext uri="{D42A27DB-BD31-4B8C-83A1-F6EECF244321}">
                <p14:modId xmlns:p14="http://schemas.microsoft.com/office/powerpoint/2010/main" val="880451238"/>
              </p:ext>
            </p:extLst>
          </p:nvPr>
        </p:nvGraphicFramePr>
        <p:xfrm>
          <a:off x="393800" y="4097084"/>
          <a:ext cx="5133683" cy="1009650"/>
        </p:xfrm>
        <a:graphic>
          <a:graphicData uri="http://schemas.openxmlformats.org/drawingml/2006/table">
            <a:tbl>
              <a:tblPr firstRow="1" firstCol="1" bandRow="1">
                <a:tableStyleId>{5C22544A-7EE6-4342-B048-85BDC9FD1C3A}</a:tableStyleId>
              </a:tblPr>
              <a:tblGrid>
                <a:gridCol w="1028254">
                  <a:extLst>
                    <a:ext uri="{9D8B030D-6E8A-4147-A177-3AD203B41FA5}">
                      <a16:colId xmlns:a16="http://schemas.microsoft.com/office/drawing/2014/main" val="2796116718"/>
                    </a:ext>
                  </a:extLst>
                </a:gridCol>
                <a:gridCol w="4105429">
                  <a:extLst>
                    <a:ext uri="{9D8B030D-6E8A-4147-A177-3AD203B41FA5}">
                      <a16:colId xmlns:a16="http://schemas.microsoft.com/office/drawing/2014/main" val="3297135836"/>
                    </a:ext>
                  </a:extLst>
                </a:gridCol>
              </a:tblGrid>
              <a:tr h="495300">
                <a:tc>
                  <a:txBody>
                    <a:bodyPr/>
                    <a:lstStyle/>
                    <a:p>
                      <a:pPr algn="ctr">
                        <a:lnSpc>
                          <a:spcPct val="107000"/>
                        </a:lnSpc>
                        <a:spcAft>
                          <a:spcPts val="0"/>
                        </a:spcAft>
                      </a:pPr>
                      <a:r>
                        <a:rPr lang="ru-RU" sz="1200">
                          <a:effectLst/>
                        </a:rPr>
                        <a:t>№ п/п</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200" dirty="0">
                          <a:effectLst/>
                        </a:rPr>
                        <a:t>Целевые показатели оценки эффективности реализации мероприятий</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82537377"/>
                  </a:ext>
                </a:extLst>
              </a:tr>
              <a:tr h="514350">
                <a:tc>
                  <a:txBody>
                    <a:bodyPr/>
                    <a:lstStyle/>
                    <a:p>
                      <a:pPr algn="ctr">
                        <a:lnSpc>
                          <a:spcPct val="107000"/>
                        </a:lnSpc>
                        <a:spcAft>
                          <a:spcPts val="0"/>
                        </a:spcAft>
                      </a:pPr>
                      <a:r>
                        <a:rPr lang="ru-RU" sz="1200" dirty="0">
                          <a:effectLst/>
                        </a:rPr>
                        <a:t>13</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200" dirty="0">
                          <a:effectLst/>
                        </a:rPr>
                        <a:t>Число пациентов,  умерших с пневмонией (J12-J16, J18) в стационарах субъекта</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0051553"/>
                  </a:ext>
                </a:extLst>
              </a:tr>
            </a:tbl>
          </a:graphicData>
        </a:graphic>
      </p:graphicFrame>
      <p:graphicFrame>
        <p:nvGraphicFramePr>
          <p:cNvPr id="16" name="Таблица 15">
            <a:extLst>
              <a:ext uri="{FF2B5EF4-FFF2-40B4-BE49-F238E27FC236}">
                <a16:creationId xmlns:a16="http://schemas.microsoft.com/office/drawing/2014/main" id="{A68087F2-0A5C-4CD1-BC80-6E690ADFDE6E}"/>
              </a:ext>
            </a:extLst>
          </p:cNvPr>
          <p:cNvGraphicFramePr>
            <a:graphicFrameLocks noGrp="1"/>
          </p:cNvGraphicFramePr>
          <p:nvPr>
            <p:extLst>
              <p:ext uri="{D42A27DB-BD31-4B8C-83A1-F6EECF244321}">
                <p14:modId xmlns:p14="http://schemas.microsoft.com/office/powerpoint/2010/main" val="4169629778"/>
              </p:ext>
            </p:extLst>
          </p:nvPr>
        </p:nvGraphicFramePr>
        <p:xfrm>
          <a:off x="6908362" y="4263637"/>
          <a:ext cx="3927817" cy="658182"/>
        </p:xfrm>
        <a:graphic>
          <a:graphicData uri="http://schemas.openxmlformats.org/drawingml/2006/table">
            <a:tbl>
              <a:tblPr firstRow="1" firstCol="1" bandRow="1">
                <a:tableStyleId>{5C22544A-7EE6-4342-B048-85BDC9FD1C3A}</a:tableStyleId>
              </a:tblPr>
              <a:tblGrid>
                <a:gridCol w="3927817">
                  <a:extLst>
                    <a:ext uri="{9D8B030D-6E8A-4147-A177-3AD203B41FA5}">
                      <a16:colId xmlns:a16="http://schemas.microsoft.com/office/drawing/2014/main" val="340312759"/>
                    </a:ext>
                  </a:extLst>
                </a:gridCol>
              </a:tblGrid>
              <a:tr h="658182">
                <a:tc>
                  <a:txBody>
                    <a:bodyPr/>
                    <a:lstStyle/>
                    <a:p>
                      <a:pPr>
                        <a:lnSpc>
                          <a:spcPct val="107000"/>
                        </a:lnSpc>
                        <a:spcAft>
                          <a:spcPts val="0"/>
                        </a:spcAft>
                      </a:pPr>
                      <a:endParaRPr lang="ru-RU" sz="1400" dirty="0">
                        <a:effectLst/>
                      </a:endParaRPr>
                    </a:p>
                    <a:p>
                      <a:pPr>
                        <a:lnSpc>
                          <a:spcPct val="107000"/>
                        </a:lnSpc>
                        <a:spcAft>
                          <a:spcPts val="0"/>
                        </a:spcAft>
                      </a:pPr>
                      <a:r>
                        <a:rPr lang="ru-RU" sz="1400" dirty="0">
                          <a:effectLst/>
                        </a:rPr>
                        <a:t>Таблица 2000, сумма граф 8 и 28; строка 11.3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1270545"/>
                  </a:ext>
                </a:extLst>
              </a:tr>
            </a:tbl>
          </a:graphicData>
        </a:graphic>
      </p:graphicFrame>
      <p:graphicFrame>
        <p:nvGraphicFramePr>
          <p:cNvPr id="17" name="Таблица 16">
            <a:extLst>
              <a:ext uri="{FF2B5EF4-FFF2-40B4-BE49-F238E27FC236}">
                <a16:creationId xmlns:a16="http://schemas.microsoft.com/office/drawing/2014/main" id="{6EBD2FC9-75FD-49EE-A088-3ABAC806FEC6}"/>
              </a:ext>
            </a:extLst>
          </p:cNvPr>
          <p:cNvGraphicFramePr>
            <a:graphicFrameLocks noGrp="1"/>
          </p:cNvGraphicFramePr>
          <p:nvPr>
            <p:extLst>
              <p:ext uri="{D42A27DB-BD31-4B8C-83A1-F6EECF244321}">
                <p14:modId xmlns:p14="http://schemas.microsoft.com/office/powerpoint/2010/main" val="2154197081"/>
              </p:ext>
            </p:extLst>
          </p:nvPr>
        </p:nvGraphicFramePr>
        <p:xfrm>
          <a:off x="407942" y="5484882"/>
          <a:ext cx="5133683" cy="1009650"/>
        </p:xfrm>
        <a:graphic>
          <a:graphicData uri="http://schemas.openxmlformats.org/drawingml/2006/table">
            <a:tbl>
              <a:tblPr firstRow="1" firstCol="1" bandRow="1">
                <a:tableStyleId>{5C22544A-7EE6-4342-B048-85BDC9FD1C3A}</a:tableStyleId>
              </a:tblPr>
              <a:tblGrid>
                <a:gridCol w="1028254">
                  <a:extLst>
                    <a:ext uri="{9D8B030D-6E8A-4147-A177-3AD203B41FA5}">
                      <a16:colId xmlns:a16="http://schemas.microsoft.com/office/drawing/2014/main" val="1948108005"/>
                    </a:ext>
                  </a:extLst>
                </a:gridCol>
                <a:gridCol w="4105429">
                  <a:extLst>
                    <a:ext uri="{9D8B030D-6E8A-4147-A177-3AD203B41FA5}">
                      <a16:colId xmlns:a16="http://schemas.microsoft.com/office/drawing/2014/main" val="814123967"/>
                    </a:ext>
                  </a:extLst>
                </a:gridCol>
              </a:tblGrid>
              <a:tr h="495300">
                <a:tc>
                  <a:txBody>
                    <a:bodyPr/>
                    <a:lstStyle/>
                    <a:p>
                      <a:pPr algn="ctr">
                        <a:lnSpc>
                          <a:spcPct val="107000"/>
                        </a:lnSpc>
                        <a:spcAft>
                          <a:spcPts val="0"/>
                        </a:spcAft>
                      </a:pPr>
                      <a:r>
                        <a:rPr lang="ru-RU" sz="1200">
                          <a:effectLst/>
                        </a:rPr>
                        <a:t>№ п/п</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200" dirty="0">
                          <a:effectLst/>
                        </a:rPr>
                        <a:t>Целевые показатели оценки эффективности реализации мероприятий</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26241442"/>
                  </a:ext>
                </a:extLst>
              </a:tr>
              <a:tr h="514350">
                <a:tc>
                  <a:txBody>
                    <a:bodyPr/>
                    <a:lstStyle/>
                    <a:p>
                      <a:pPr algn="ctr">
                        <a:lnSpc>
                          <a:spcPct val="107000"/>
                        </a:lnSpc>
                        <a:spcAft>
                          <a:spcPts val="0"/>
                        </a:spcAft>
                      </a:pPr>
                      <a:r>
                        <a:rPr lang="ru-RU" sz="1200" dirty="0">
                          <a:effectLst/>
                        </a:rPr>
                        <a:t>14</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200" dirty="0">
                          <a:effectLst/>
                        </a:rPr>
                        <a:t>Число умерших с астмой; астматическим статусом (J45, J46) в стационарах субъекта</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2179094"/>
                  </a:ext>
                </a:extLst>
              </a:tr>
            </a:tbl>
          </a:graphicData>
        </a:graphic>
      </p:graphicFrame>
      <p:graphicFrame>
        <p:nvGraphicFramePr>
          <p:cNvPr id="18" name="Таблица 17">
            <a:extLst>
              <a:ext uri="{FF2B5EF4-FFF2-40B4-BE49-F238E27FC236}">
                <a16:creationId xmlns:a16="http://schemas.microsoft.com/office/drawing/2014/main" id="{85431022-F892-4DEF-A09B-3E70798B582A}"/>
              </a:ext>
            </a:extLst>
          </p:cNvPr>
          <p:cNvGraphicFramePr>
            <a:graphicFrameLocks noGrp="1"/>
          </p:cNvGraphicFramePr>
          <p:nvPr>
            <p:extLst>
              <p:ext uri="{D42A27DB-BD31-4B8C-83A1-F6EECF244321}">
                <p14:modId xmlns:p14="http://schemas.microsoft.com/office/powerpoint/2010/main" val="2183739150"/>
              </p:ext>
            </p:extLst>
          </p:nvPr>
        </p:nvGraphicFramePr>
        <p:xfrm>
          <a:off x="6891826" y="5568283"/>
          <a:ext cx="3927817" cy="658182"/>
        </p:xfrm>
        <a:graphic>
          <a:graphicData uri="http://schemas.openxmlformats.org/drawingml/2006/table">
            <a:tbl>
              <a:tblPr firstRow="1" firstCol="1" bandRow="1">
                <a:tableStyleId>{5C22544A-7EE6-4342-B048-85BDC9FD1C3A}</a:tableStyleId>
              </a:tblPr>
              <a:tblGrid>
                <a:gridCol w="3927817">
                  <a:extLst>
                    <a:ext uri="{9D8B030D-6E8A-4147-A177-3AD203B41FA5}">
                      <a16:colId xmlns:a16="http://schemas.microsoft.com/office/drawing/2014/main" val="2568510647"/>
                    </a:ext>
                  </a:extLst>
                </a:gridCol>
              </a:tblGrid>
              <a:tr h="658182">
                <a:tc>
                  <a:txBody>
                    <a:bodyPr/>
                    <a:lstStyle/>
                    <a:p>
                      <a:pPr>
                        <a:lnSpc>
                          <a:spcPct val="107000"/>
                        </a:lnSpc>
                        <a:spcAft>
                          <a:spcPts val="0"/>
                        </a:spcAft>
                      </a:pPr>
                      <a:endParaRPr lang="ru-RU" sz="1400" dirty="0">
                        <a:effectLst/>
                      </a:endParaRPr>
                    </a:p>
                    <a:p>
                      <a:pPr>
                        <a:lnSpc>
                          <a:spcPct val="107000"/>
                        </a:lnSpc>
                        <a:spcAft>
                          <a:spcPts val="0"/>
                        </a:spcAft>
                      </a:pPr>
                      <a:r>
                        <a:rPr lang="ru-RU" sz="1400" dirty="0">
                          <a:effectLst/>
                        </a:rPr>
                        <a:t>Таблица 2000, сумма граф 8 и 28; строка 11.10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49792"/>
                  </a:ext>
                </a:extLst>
              </a:tr>
            </a:tbl>
          </a:graphicData>
        </a:graphic>
      </p:graphicFrame>
      <p:sp>
        <p:nvSpPr>
          <p:cNvPr id="19" name="Равно 18">
            <a:extLst>
              <a:ext uri="{FF2B5EF4-FFF2-40B4-BE49-F238E27FC236}">
                <a16:creationId xmlns:a16="http://schemas.microsoft.com/office/drawing/2014/main" id="{1AD73A82-EEA5-4D0B-BBF0-F8B47B5B88AA}"/>
              </a:ext>
            </a:extLst>
          </p:cNvPr>
          <p:cNvSpPr/>
          <p:nvPr/>
        </p:nvSpPr>
        <p:spPr>
          <a:xfrm>
            <a:off x="5901642" y="4381011"/>
            <a:ext cx="601881" cy="42343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0" name="Равно 19">
            <a:extLst>
              <a:ext uri="{FF2B5EF4-FFF2-40B4-BE49-F238E27FC236}">
                <a16:creationId xmlns:a16="http://schemas.microsoft.com/office/drawing/2014/main" id="{0D2645E2-0D77-41D3-A440-3F744A1C28B0}"/>
              </a:ext>
            </a:extLst>
          </p:cNvPr>
          <p:cNvSpPr/>
          <p:nvPr/>
        </p:nvSpPr>
        <p:spPr>
          <a:xfrm>
            <a:off x="5893925" y="5803032"/>
            <a:ext cx="601881" cy="42343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1" name="Равно 20">
            <a:extLst>
              <a:ext uri="{FF2B5EF4-FFF2-40B4-BE49-F238E27FC236}">
                <a16:creationId xmlns:a16="http://schemas.microsoft.com/office/drawing/2014/main" id="{92C38408-3A42-49C5-9C25-449C308D8D15}"/>
              </a:ext>
            </a:extLst>
          </p:cNvPr>
          <p:cNvSpPr/>
          <p:nvPr/>
        </p:nvSpPr>
        <p:spPr>
          <a:xfrm>
            <a:off x="5901643" y="3087737"/>
            <a:ext cx="601881" cy="42343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2" name="Равно 21">
            <a:extLst>
              <a:ext uri="{FF2B5EF4-FFF2-40B4-BE49-F238E27FC236}">
                <a16:creationId xmlns:a16="http://schemas.microsoft.com/office/drawing/2014/main" id="{209B3BAD-12D8-453C-ACB3-DA35861DBF71}"/>
              </a:ext>
            </a:extLst>
          </p:cNvPr>
          <p:cNvSpPr/>
          <p:nvPr/>
        </p:nvSpPr>
        <p:spPr>
          <a:xfrm>
            <a:off x="5901644" y="1545543"/>
            <a:ext cx="601881" cy="42343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2825452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50FAD625-23E6-4ED0-9729-991D7E61C87A}"/>
              </a:ext>
            </a:extLst>
          </p:cNvPr>
          <p:cNvSpPr>
            <a:spLocks noGrp="1"/>
          </p:cNvSpPr>
          <p:nvPr>
            <p:ph type="body" idx="1"/>
          </p:nvPr>
        </p:nvSpPr>
        <p:spPr>
          <a:xfrm>
            <a:off x="913774" y="209725"/>
            <a:ext cx="4873474" cy="1152350"/>
          </a:xfrm>
        </p:spPr>
        <p:txBody>
          <a:bodyPr/>
          <a:lstStyle/>
          <a:p>
            <a:pPr algn="ctr">
              <a:spcBef>
                <a:spcPts val="0"/>
              </a:spcBef>
            </a:pPr>
            <a:r>
              <a:rPr lang="ru-RU" sz="2800" b="1" dirty="0">
                <a:solidFill>
                  <a:schemeClr val="accent1">
                    <a:lumMod val="75000"/>
                  </a:schemeClr>
                </a:solidFill>
              </a:rPr>
              <a:t>МОНИТОРИНГ</a:t>
            </a:r>
            <a:r>
              <a:rPr lang="ru-RU" b="1" dirty="0">
                <a:solidFill>
                  <a:schemeClr val="accent1">
                    <a:lumMod val="75000"/>
                  </a:schemeClr>
                </a:solidFill>
              </a:rPr>
              <a:t> </a:t>
            </a:r>
          </a:p>
          <a:p>
            <a:endParaRPr lang="ru-RU" dirty="0"/>
          </a:p>
        </p:txBody>
      </p:sp>
      <p:graphicFrame>
        <p:nvGraphicFramePr>
          <p:cNvPr id="7" name="Объект 6">
            <a:extLst>
              <a:ext uri="{FF2B5EF4-FFF2-40B4-BE49-F238E27FC236}">
                <a16:creationId xmlns:a16="http://schemas.microsoft.com/office/drawing/2014/main" id="{8F3B9229-756C-400E-B408-F84F171106FE}"/>
              </a:ext>
            </a:extLst>
          </p:cNvPr>
          <p:cNvGraphicFramePr>
            <a:graphicFrameLocks noGrp="1"/>
          </p:cNvGraphicFramePr>
          <p:nvPr>
            <p:ph sz="quarter" idx="13"/>
            <p:extLst>
              <p:ext uri="{D42A27DB-BD31-4B8C-83A1-F6EECF244321}">
                <p14:modId xmlns:p14="http://schemas.microsoft.com/office/powerpoint/2010/main" val="94447958"/>
              </p:ext>
            </p:extLst>
          </p:nvPr>
        </p:nvGraphicFramePr>
        <p:xfrm>
          <a:off x="247650" y="1024638"/>
          <a:ext cx="5663676" cy="4586030"/>
        </p:xfrm>
        <a:graphic>
          <a:graphicData uri="http://schemas.openxmlformats.org/drawingml/2006/table">
            <a:tbl>
              <a:tblPr firstRow="1" firstCol="1" bandRow="1">
                <a:tableStyleId>{5C22544A-7EE6-4342-B048-85BDC9FD1C3A}</a:tableStyleId>
              </a:tblPr>
              <a:tblGrid>
                <a:gridCol w="428625">
                  <a:extLst>
                    <a:ext uri="{9D8B030D-6E8A-4147-A177-3AD203B41FA5}">
                      <a16:colId xmlns:a16="http://schemas.microsoft.com/office/drawing/2014/main" val="635795422"/>
                    </a:ext>
                  </a:extLst>
                </a:gridCol>
                <a:gridCol w="5235051">
                  <a:extLst>
                    <a:ext uri="{9D8B030D-6E8A-4147-A177-3AD203B41FA5}">
                      <a16:colId xmlns:a16="http://schemas.microsoft.com/office/drawing/2014/main" val="4271589940"/>
                    </a:ext>
                  </a:extLst>
                </a:gridCol>
              </a:tblGrid>
              <a:tr h="370203">
                <a:tc>
                  <a:txBody>
                    <a:bodyPr/>
                    <a:lstStyle/>
                    <a:p>
                      <a:pPr algn="ctr">
                        <a:lnSpc>
                          <a:spcPct val="107000"/>
                        </a:lnSpc>
                        <a:spcAft>
                          <a:spcPts val="0"/>
                        </a:spcAft>
                      </a:pPr>
                      <a:r>
                        <a:rPr lang="ru-RU" sz="1400" dirty="0">
                          <a:effectLst/>
                        </a:rPr>
                        <a:t>№ п/п</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nchor="ctr"/>
                </a:tc>
                <a:tc>
                  <a:txBody>
                    <a:bodyPr/>
                    <a:lstStyle/>
                    <a:p>
                      <a:pPr algn="ctr">
                        <a:lnSpc>
                          <a:spcPct val="107000"/>
                        </a:lnSpc>
                        <a:spcAft>
                          <a:spcPts val="0"/>
                        </a:spcAft>
                      </a:pPr>
                      <a:r>
                        <a:rPr lang="ru-RU" sz="1400" dirty="0">
                          <a:effectLst/>
                        </a:rPr>
                        <a:t>Целевые показатели оценки эффективности реализации мероприятий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nchor="ctr"/>
                </a:tc>
                <a:extLst>
                  <a:ext uri="{0D108BD9-81ED-4DB2-BD59-A6C34878D82A}">
                    <a16:rowId xmlns:a16="http://schemas.microsoft.com/office/drawing/2014/main" val="3052797963"/>
                  </a:ext>
                </a:extLst>
              </a:tr>
              <a:tr h="392762">
                <a:tc>
                  <a:txBody>
                    <a:bodyPr/>
                    <a:lstStyle/>
                    <a:p>
                      <a:pPr algn="ctr">
                        <a:lnSpc>
                          <a:spcPct val="107000"/>
                        </a:lnSpc>
                        <a:spcAft>
                          <a:spcPts val="0"/>
                        </a:spcAft>
                      </a:pPr>
                      <a:r>
                        <a:rPr lang="ru-RU" sz="1400" dirty="0">
                          <a:effectLst/>
                          <a:latin typeface="+mn-lt"/>
                          <a:ea typeface="Times New Roman" panose="02020603050405020304" pitchFamily="18" charset="0"/>
                          <a:cs typeface="Times New Roman" panose="02020603050405020304" pitchFamily="18" charset="0"/>
                        </a:rPr>
                        <a:t>15</a:t>
                      </a:r>
                      <a:endParaRPr lang="ru-RU"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u-RU" sz="1400" dirty="0">
                          <a:effectLst/>
                        </a:rPr>
                        <a:t>Число пациентов с болезнями органов дыхания, </a:t>
                      </a:r>
                    </a:p>
                    <a:p>
                      <a:pPr>
                        <a:lnSpc>
                          <a:spcPct val="107000"/>
                        </a:lnSpc>
                        <a:spcAft>
                          <a:spcPts val="0"/>
                        </a:spcAft>
                      </a:pPr>
                      <a:r>
                        <a:rPr lang="ru-RU" sz="1400" dirty="0">
                          <a:effectLst/>
                        </a:rPr>
                        <a:t>доставленных в стационар по экстренным показаниям</a:t>
                      </a:r>
                    </a:p>
                  </a:txBody>
                  <a:tcPr marL="11935" marR="11935" marT="0" marB="0"/>
                </a:tc>
                <a:extLst>
                  <a:ext uri="{0D108BD9-81ED-4DB2-BD59-A6C34878D82A}">
                    <a16:rowId xmlns:a16="http://schemas.microsoft.com/office/drawing/2014/main" val="473857565"/>
                  </a:ext>
                </a:extLst>
              </a:tr>
              <a:tr h="428629">
                <a:tc>
                  <a:txBody>
                    <a:bodyPr/>
                    <a:lstStyle/>
                    <a:p>
                      <a:pPr algn="ctr">
                        <a:lnSpc>
                          <a:spcPct val="107000"/>
                        </a:lnSpc>
                        <a:spcAft>
                          <a:spcPts val="0"/>
                        </a:spcAft>
                      </a:pPr>
                      <a:r>
                        <a:rPr lang="ru-RU" sz="1400" dirty="0">
                          <a:effectLst/>
                          <a:latin typeface="+mn-lt"/>
                          <a:ea typeface="Times New Roman" panose="02020603050405020304" pitchFamily="18" charset="0"/>
                          <a:cs typeface="Times New Roman" panose="02020603050405020304" pitchFamily="18" charset="0"/>
                        </a:rPr>
                        <a:t>16</a:t>
                      </a:r>
                      <a:endParaRPr lang="ru-RU"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u-RU" sz="1400" dirty="0">
                          <a:effectLst/>
                        </a:rPr>
                        <a:t>Число пациентов с бронхитом хроническим и неуточненным, эмфиземой (J40-J43)хронической обструктивной болезнью легких (J44), доставленных в стационар по экстренным показаниям</a:t>
                      </a:r>
                    </a:p>
                  </a:txBody>
                  <a:tcPr marL="11935" marR="11935" marT="0" marB="0"/>
                </a:tc>
                <a:extLst>
                  <a:ext uri="{0D108BD9-81ED-4DB2-BD59-A6C34878D82A}">
                    <a16:rowId xmlns:a16="http://schemas.microsoft.com/office/drawing/2014/main" val="1004092702"/>
                  </a:ext>
                </a:extLst>
              </a:tr>
              <a:tr h="559492">
                <a:tc>
                  <a:txBody>
                    <a:bodyPr/>
                    <a:lstStyle/>
                    <a:p>
                      <a:pPr algn="ctr">
                        <a:lnSpc>
                          <a:spcPct val="107000"/>
                        </a:lnSpc>
                        <a:spcAft>
                          <a:spcPts val="0"/>
                        </a:spcAft>
                      </a:pPr>
                      <a:r>
                        <a:rPr lang="ru-RU" sz="1400" dirty="0">
                          <a:effectLst/>
                          <a:latin typeface="+mn-lt"/>
                          <a:ea typeface="Times New Roman" panose="02020603050405020304" pitchFamily="18" charset="0"/>
                          <a:cs typeface="Times New Roman" panose="02020603050405020304" pitchFamily="18" charset="0"/>
                        </a:rPr>
                        <a:t>17</a:t>
                      </a:r>
                      <a:endParaRPr lang="ru-RU"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u-RU" sz="1400" dirty="0">
                          <a:effectLst/>
                        </a:rPr>
                        <a:t>Число пациентов с пневмонией (J12-J16, J18), доставленных в стационар по экстренным показаниям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tc>
                <a:extLst>
                  <a:ext uri="{0D108BD9-81ED-4DB2-BD59-A6C34878D82A}">
                    <a16:rowId xmlns:a16="http://schemas.microsoft.com/office/drawing/2014/main" val="1441124563"/>
                  </a:ext>
                </a:extLst>
              </a:tr>
              <a:tr h="392762">
                <a:tc>
                  <a:txBody>
                    <a:bodyPr/>
                    <a:lstStyle/>
                    <a:p>
                      <a:pPr algn="ctr">
                        <a:lnSpc>
                          <a:spcPct val="107000"/>
                        </a:lnSpc>
                        <a:spcAft>
                          <a:spcPts val="0"/>
                        </a:spcAft>
                      </a:pPr>
                      <a:r>
                        <a:rPr lang="ru-RU" sz="1400" dirty="0">
                          <a:effectLst/>
                          <a:latin typeface="+mn-lt"/>
                          <a:ea typeface="Times New Roman" panose="02020603050405020304" pitchFamily="18" charset="0"/>
                          <a:cs typeface="Times New Roman" panose="02020603050405020304" pitchFamily="18" charset="0"/>
                        </a:rPr>
                        <a:t>19</a:t>
                      </a:r>
                      <a:endParaRPr lang="ru-RU"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u-RU" sz="1400" dirty="0">
                          <a:effectLst/>
                        </a:rPr>
                        <a:t>Число  пациентов с астмой; астматическим статусом (J45, J46), доставленных в стационар по экстренным показаниям, всего</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tc>
                <a:extLst>
                  <a:ext uri="{0D108BD9-81ED-4DB2-BD59-A6C34878D82A}">
                    <a16:rowId xmlns:a16="http://schemas.microsoft.com/office/drawing/2014/main" val="3014621728"/>
                  </a:ext>
                </a:extLst>
              </a:tr>
              <a:tr h="428629">
                <a:tc>
                  <a:txBody>
                    <a:bodyPr/>
                    <a:lstStyle/>
                    <a:p>
                      <a:pPr algn="ctr">
                        <a:lnSpc>
                          <a:spcPct val="107000"/>
                        </a:lnSpc>
                        <a:spcAft>
                          <a:spcPts val="0"/>
                        </a:spcAft>
                      </a:pPr>
                      <a:r>
                        <a:rPr lang="ru-RU" sz="1400" dirty="0">
                          <a:effectLst/>
                          <a:latin typeface="+mn-lt"/>
                          <a:ea typeface="Times New Roman" panose="02020603050405020304" pitchFamily="18" charset="0"/>
                          <a:cs typeface="Times New Roman" panose="02020603050405020304" pitchFamily="18" charset="0"/>
                        </a:rPr>
                        <a:t>20</a:t>
                      </a:r>
                      <a:endParaRPr lang="ru-RU"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u-RU" sz="1400" dirty="0">
                          <a:effectLst/>
                        </a:rPr>
                        <a:t>Число выбывших (</a:t>
                      </a:r>
                      <a:r>
                        <a:rPr lang="ru-RU" sz="1400" dirty="0" err="1">
                          <a:effectLst/>
                        </a:rPr>
                        <a:t>выписанных+умерших</a:t>
                      </a:r>
                      <a:r>
                        <a:rPr lang="ru-RU" sz="1400" dirty="0">
                          <a:effectLst/>
                        </a:rPr>
                        <a:t>) из стационара пациентов с болезнями органов дыхания (J00-J98)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tc>
                <a:extLst>
                  <a:ext uri="{0D108BD9-81ED-4DB2-BD59-A6C34878D82A}">
                    <a16:rowId xmlns:a16="http://schemas.microsoft.com/office/drawing/2014/main" val="3429497460"/>
                  </a:ext>
                </a:extLst>
              </a:tr>
              <a:tr h="392762">
                <a:tc>
                  <a:txBody>
                    <a:bodyPr/>
                    <a:lstStyle/>
                    <a:p>
                      <a:pPr algn="ctr">
                        <a:lnSpc>
                          <a:spcPct val="107000"/>
                        </a:lnSpc>
                        <a:spcAft>
                          <a:spcPts val="0"/>
                        </a:spcAft>
                      </a:pPr>
                      <a:r>
                        <a:rPr lang="ru-RU" sz="1400" dirty="0">
                          <a:effectLst/>
                          <a:latin typeface="+mn-lt"/>
                          <a:ea typeface="Times New Roman" panose="02020603050405020304" pitchFamily="18" charset="0"/>
                          <a:cs typeface="Times New Roman" panose="02020603050405020304" pitchFamily="18" charset="0"/>
                        </a:rPr>
                        <a:t>21</a:t>
                      </a:r>
                      <a:endParaRPr lang="ru-RU"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u-RU" sz="1400" dirty="0">
                          <a:effectLst/>
                        </a:rPr>
                        <a:t>Число выбывших (</a:t>
                      </a:r>
                      <a:r>
                        <a:rPr lang="ru-RU" sz="1400" dirty="0" err="1">
                          <a:effectLst/>
                        </a:rPr>
                        <a:t>выписанных+умерших</a:t>
                      </a:r>
                      <a:r>
                        <a:rPr lang="ru-RU" sz="1400" dirty="0">
                          <a:effectLst/>
                        </a:rPr>
                        <a:t>) из стационара пациентов с пневмонией (J12-J16, J18)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tc>
                <a:extLst>
                  <a:ext uri="{0D108BD9-81ED-4DB2-BD59-A6C34878D82A}">
                    <a16:rowId xmlns:a16="http://schemas.microsoft.com/office/drawing/2014/main" val="1293662929"/>
                  </a:ext>
                </a:extLst>
              </a:tr>
              <a:tr h="428629">
                <a:tc>
                  <a:txBody>
                    <a:bodyPr/>
                    <a:lstStyle/>
                    <a:p>
                      <a:pPr algn="ctr">
                        <a:lnSpc>
                          <a:spcPct val="107000"/>
                        </a:lnSpc>
                        <a:spcAft>
                          <a:spcPts val="0"/>
                        </a:spcAft>
                      </a:pPr>
                      <a:r>
                        <a:rPr lang="ru-RU" sz="1400" dirty="0">
                          <a:effectLst/>
                          <a:latin typeface="+mn-lt"/>
                          <a:ea typeface="Times New Roman" panose="02020603050405020304" pitchFamily="18" charset="0"/>
                          <a:cs typeface="Times New Roman" panose="02020603050405020304" pitchFamily="18" charset="0"/>
                        </a:rPr>
                        <a:t>22</a:t>
                      </a:r>
                      <a:endParaRPr lang="ru-RU"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u-RU" sz="1400" dirty="0">
                          <a:effectLst/>
                        </a:rPr>
                        <a:t>Число выбывших (</a:t>
                      </a:r>
                      <a:r>
                        <a:rPr lang="ru-RU" sz="1400" dirty="0" err="1">
                          <a:effectLst/>
                        </a:rPr>
                        <a:t>выписанных+умерших</a:t>
                      </a:r>
                      <a:r>
                        <a:rPr lang="ru-RU" sz="1400" dirty="0">
                          <a:effectLst/>
                        </a:rPr>
                        <a:t>) из стационара пациентов с    бронхитом хроническим и неуточненным, эмфиземой (J40-J43) хронической обструктивной болезнью легких (J44)</a:t>
                      </a:r>
                    </a:p>
                  </a:txBody>
                  <a:tcPr marL="11935" marR="11935" marT="0" marB="0"/>
                </a:tc>
                <a:extLst>
                  <a:ext uri="{0D108BD9-81ED-4DB2-BD59-A6C34878D82A}">
                    <a16:rowId xmlns:a16="http://schemas.microsoft.com/office/drawing/2014/main" val="908185555"/>
                  </a:ext>
                </a:extLst>
              </a:tr>
              <a:tr h="42862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ru-RU" sz="1400" dirty="0">
                          <a:effectLst/>
                          <a:latin typeface="+mn-lt"/>
                          <a:ea typeface="Times New Roman" panose="02020603050405020304" pitchFamily="18" charset="0"/>
                          <a:cs typeface="Times New Roman" panose="02020603050405020304" pitchFamily="18" charset="0"/>
                        </a:rPr>
                        <a:t>23</a:t>
                      </a:r>
                      <a:endParaRPr lang="ru-RU" sz="1400" dirty="0">
                        <a:effectLst/>
                        <a:latin typeface="+mn-lt"/>
                        <a:ea typeface="Calibri" panose="020F0502020204030204" pitchFamily="34" charset="0"/>
                        <a:cs typeface="Times New Roman" panose="02020603050405020304" pitchFamily="18" charset="0"/>
                      </a:endParaRPr>
                    </a:p>
                    <a:p>
                      <a:pPr algn="ctr">
                        <a:lnSpc>
                          <a:spcPct val="107000"/>
                        </a:lnSpc>
                        <a:spcAft>
                          <a:spcPts val="0"/>
                        </a:spcAft>
                      </a:pPr>
                      <a:endParaRPr lang="ru-RU"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u-RU" sz="1400" dirty="0">
                          <a:effectLst/>
                        </a:rPr>
                        <a:t>Число выбывших (</a:t>
                      </a:r>
                      <a:r>
                        <a:rPr lang="ru-RU" sz="1400" dirty="0" err="1">
                          <a:effectLst/>
                        </a:rPr>
                        <a:t>выписанных+умерших</a:t>
                      </a:r>
                      <a:r>
                        <a:rPr lang="ru-RU" sz="1400" dirty="0">
                          <a:effectLst/>
                        </a:rPr>
                        <a:t>) из стационара пациентов с астмой; астматическим статусом (J45, J46)</a:t>
                      </a:r>
                    </a:p>
                  </a:txBody>
                  <a:tcPr marL="11935" marR="11935" marT="0" marB="0"/>
                </a:tc>
                <a:extLst>
                  <a:ext uri="{0D108BD9-81ED-4DB2-BD59-A6C34878D82A}">
                    <a16:rowId xmlns:a16="http://schemas.microsoft.com/office/drawing/2014/main" val="1358142697"/>
                  </a:ext>
                </a:extLst>
              </a:tr>
            </a:tbl>
          </a:graphicData>
        </a:graphic>
      </p:graphicFrame>
      <p:sp>
        <p:nvSpPr>
          <p:cNvPr id="5" name="Текст 4">
            <a:extLst>
              <a:ext uri="{FF2B5EF4-FFF2-40B4-BE49-F238E27FC236}">
                <a16:creationId xmlns:a16="http://schemas.microsoft.com/office/drawing/2014/main" id="{922EF2E3-8A0B-4868-8EF8-DAB4812A67CA}"/>
              </a:ext>
            </a:extLst>
          </p:cNvPr>
          <p:cNvSpPr>
            <a:spLocks noGrp="1"/>
          </p:cNvSpPr>
          <p:nvPr>
            <p:ph type="body" sz="quarter" idx="3"/>
          </p:nvPr>
        </p:nvSpPr>
        <p:spPr>
          <a:xfrm>
            <a:off x="7562754" y="343074"/>
            <a:ext cx="3393530" cy="1152350"/>
          </a:xfrm>
        </p:spPr>
        <p:txBody>
          <a:bodyPr/>
          <a:lstStyle/>
          <a:p>
            <a:r>
              <a:rPr lang="ru-RU" sz="2800" b="1" dirty="0">
                <a:solidFill>
                  <a:schemeClr val="accent1">
                    <a:lumMod val="75000"/>
                  </a:schemeClr>
                </a:solidFill>
              </a:rPr>
              <a:t>ФОРМА ФСН № 14</a:t>
            </a:r>
          </a:p>
          <a:p>
            <a:endParaRPr lang="ru-RU" dirty="0"/>
          </a:p>
        </p:txBody>
      </p:sp>
      <p:graphicFrame>
        <p:nvGraphicFramePr>
          <p:cNvPr id="8" name="Объект 6">
            <a:extLst>
              <a:ext uri="{FF2B5EF4-FFF2-40B4-BE49-F238E27FC236}">
                <a16:creationId xmlns:a16="http://schemas.microsoft.com/office/drawing/2014/main" id="{20D9DEBF-EB3D-46D3-A6CC-BE4B48CB088B}"/>
              </a:ext>
            </a:extLst>
          </p:cNvPr>
          <p:cNvGraphicFramePr>
            <a:graphicFrameLocks/>
          </p:cNvGraphicFramePr>
          <p:nvPr>
            <p:extLst>
              <p:ext uri="{D42A27DB-BD31-4B8C-83A1-F6EECF244321}">
                <p14:modId xmlns:p14="http://schemas.microsoft.com/office/powerpoint/2010/main" val="2967787163"/>
              </p:ext>
            </p:extLst>
          </p:nvPr>
        </p:nvGraphicFramePr>
        <p:xfrm>
          <a:off x="7142552" y="992001"/>
          <a:ext cx="4706224" cy="4583671"/>
        </p:xfrm>
        <a:graphic>
          <a:graphicData uri="http://schemas.openxmlformats.org/drawingml/2006/table">
            <a:tbl>
              <a:tblPr firstRow="1" firstCol="1" bandRow="1">
                <a:tableStyleId>{5C22544A-7EE6-4342-B048-85BDC9FD1C3A}</a:tableStyleId>
              </a:tblPr>
              <a:tblGrid>
                <a:gridCol w="4706224">
                  <a:extLst>
                    <a:ext uri="{9D8B030D-6E8A-4147-A177-3AD203B41FA5}">
                      <a16:colId xmlns:a16="http://schemas.microsoft.com/office/drawing/2014/main" val="1638019700"/>
                    </a:ext>
                  </a:extLst>
                </a:gridCol>
              </a:tblGrid>
              <a:tr h="434798">
                <a:tc>
                  <a:txBody>
                    <a:bodyPr/>
                    <a:lstStyle/>
                    <a:p>
                      <a:pPr algn="ctr">
                        <a:lnSpc>
                          <a:spcPct val="107000"/>
                        </a:lnSpc>
                        <a:spcAft>
                          <a:spcPts val="0"/>
                        </a:spcAft>
                      </a:pPr>
                      <a:r>
                        <a:rPr lang="ru-RU" sz="1400" dirty="0">
                          <a:effectLst/>
                        </a:rPr>
                        <a:t>Источники данных</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935" marR="11935" marT="0" marB="0" anchor="ctr"/>
                </a:tc>
                <a:extLst>
                  <a:ext uri="{0D108BD9-81ED-4DB2-BD59-A6C34878D82A}">
                    <a16:rowId xmlns:a16="http://schemas.microsoft.com/office/drawing/2014/main" val="3052797963"/>
                  </a:ext>
                </a:extLst>
              </a:tr>
              <a:tr h="453688">
                <a:tc>
                  <a:txBody>
                    <a:bodyPr/>
                    <a:lstStyle/>
                    <a:p>
                      <a:pPr>
                        <a:lnSpc>
                          <a:spcPct val="107000"/>
                        </a:lnSpc>
                        <a:spcAft>
                          <a:spcPts val="0"/>
                        </a:spcAft>
                      </a:pPr>
                      <a:r>
                        <a:rPr lang="ru-RU" sz="1400" dirty="0">
                          <a:effectLst/>
                        </a:rPr>
                        <a:t>Таблица 2000, сумма граф 5  и графы 23; строка 11.0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0000" marR="11935" marT="0" marB="0"/>
                </a:tc>
                <a:extLst>
                  <a:ext uri="{0D108BD9-81ED-4DB2-BD59-A6C34878D82A}">
                    <a16:rowId xmlns:a16="http://schemas.microsoft.com/office/drawing/2014/main" val="473857565"/>
                  </a:ext>
                </a:extLst>
              </a:tr>
              <a:tr h="666750">
                <a:tc>
                  <a:txBody>
                    <a:bodyPr/>
                    <a:lstStyle/>
                    <a:p>
                      <a:pPr>
                        <a:lnSpc>
                          <a:spcPct val="107000"/>
                        </a:lnSpc>
                        <a:spcAft>
                          <a:spcPts val="0"/>
                        </a:spcAft>
                      </a:pPr>
                      <a:endParaRPr lang="ru-RU" sz="1400" dirty="0">
                        <a:effectLst/>
                      </a:endParaRPr>
                    </a:p>
                    <a:p>
                      <a:pPr>
                        <a:lnSpc>
                          <a:spcPct val="107000"/>
                        </a:lnSpc>
                        <a:spcAft>
                          <a:spcPts val="0"/>
                        </a:spcAft>
                      </a:pPr>
                      <a:r>
                        <a:rPr lang="ru-RU" sz="1400" dirty="0">
                          <a:effectLst/>
                        </a:rPr>
                        <a:t>Таблица 2000, сумма граф 5 и графы 23; сумма строк 11.7 + 11.8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0000" marR="11935" marT="0" marB="0"/>
                </a:tc>
                <a:extLst>
                  <a:ext uri="{0D108BD9-81ED-4DB2-BD59-A6C34878D82A}">
                    <a16:rowId xmlns:a16="http://schemas.microsoft.com/office/drawing/2014/main" val="1004092702"/>
                  </a:ext>
                </a:extLst>
              </a:tr>
              <a:tr h="552450">
                <a:tc>
                  <a:txBody>
                    <a:bodyPr/>
                    <a:lstStyle/>
                    <a:p>
                      <a:pPr>
                        <a:lnSpc>
                          <a:spcPct val="107000"/>
                        </a:lnSpc>
                        <a:spcAft>
                          <a:spcPts val="0"/>
                        </a:spcAft>
                      </a:pPr>
                      <a:endParaRPr lang="ru-RU" sz="1400" dirty="0">
                        <a:effectLst/>
                      </a:endParaRPr>
                    </a:p>
                    <a:p>
                      <a:pPr>
                        <a:lnSpc>
                          <a:spcPct val="107000"/>
                        </a:lnSpc>
                        <a:spcAft>
                          <a:spcPts val="0"/>
                        </a:spcAft>
                      </a:pPr>
                      <a:r>
                        <a:rPr lang="ru-RU" sz="1400" dirty="0">
                          <a:effectLst/>
                        </a:rPr>
                        <a:t>Таблица 2000, сумма граф 5  и графы 23; строка 11.3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0000" marR="11935" marT="0" marB="0"/>
                </a:tc>
                <a:extLst>
                  <a:ext uri="{0D108BD9-81ED-4DB2-BD59-A6C34878D82A}">
                    <a16:rowId xmlns:a16="http://schemas.microsoft.com/office/drawing/2014/main" val="1441124563"/>
                  </a:ext>
                </a:extLst>
              </a:tr>
              <a:tr h="458978">
                <a:tc>
                  <a:txBody>
                    <a:bodyPr/>
                    <a:lstStyle/>
                    <a:p>
                      <a:pPr algn="just">
                        <a:lnSpc>
                          <a:spcPct val="107000"/>
                        </a:lnSpc>
                        <a:spcAft>
                          <a:spcPts val="0"/>
                        </a:spcAft>
                      </a:pPr>
                      <a:r>
                        <a:rPr lang="ru-RU" sz="1400" dirty="0">
                          <a:effectLst/>
                        </a:rPr>
                        <a:t>Таблица 2000, сумма граф 5  и графы 23; строка 11.10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0000" marR="11935" marT="0" marB="0"/>
                </a:tc>
                <a:extLst>
                  <a:ext uri="{0D108BD9-81ED-4DB2-BD59-A6C34878D82A}">
                    <a16:rowId xmlns:a16="http://schemas.microsoft.com/office/drawing/2014/main" val="2623048704"/>
                  </a:ext>
                </a:extLst>
              </a:tr>
              <a:tr h="438150">
                <a:tc>
                  <a:txBody>
                    <a:bodyPr/>
                    <a:lstStyle/>
                    <a:p>
                      <a:pPr>
                        <a:lnSpc>
                          <a:spcPct val="107000"/>
                        </a:lnSpc>
                        <a:spcAft>
                          <a:spcPts val="0"/>
                        </a:spcAft>
                      </a:pPr>
                      <a:r>
                        <a:rPr lang="ru-RU" sz="1400" dirty="0">
                          <a:effectLst/>
                        </a:rPr>
                        <a:t>Таблица 2000, графы 4+8 и 22+28, строка 11.0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0000" marR="11935" marT="0" marB="0"/>
                </a:tc>
                <a:extLst>
                  <a:ext uri="{0D108BD9-81ED-4DB2-BD59-A6C34878D82A}">
                    <a16:rowId xmlns:a16="http://schemas.microsoft.com/office/drawing/2014/main" val="3014621728"/>
                  </a:ext>
                </a:extLst>
              </a:tr>
              <a:tr h="476250">
                <a:tc>
                  <a:txBody>
                    <a:bodyPr/>
                    <a:lstStyle/>
                    <a:p>
                      <a:pPr>
                        <a:lnSpc>
                          <a:spcPct val="107000"/>
                        </a:lnSpc>
                        <a:spcAft>
                          <a:spcPts val="0"/>
                        </a:spcAft>
                      </a:pPr>
                      <a:r>
                        <a:rPr lang="ru-RU" sz="1400" dirty="0">
                          <a:effectLst/>
                        </a:rPr>
                        <a:t>Таблица 2000, графы 4+8 и 22+28, строка 11.3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0000" marR="11935" marT="0" marB="0"/>
                </a:tc>
                <a:extLst>
                  <a:ext uri="{0D108BD9-81ED-4DB2-BD59-A6C34878D82A}">
                    <a16:rowId xmlns:a16="http://schemas.microsoft.com/office/drawing/2014/main" val="3429497460"/>
                  </a:ext>
                </a:extLst>
              </a:tr>
              <a:tr h="652205">
                <a:tc>
                  <a:txBody>
                    <a:bodyPr/>
                    <a:lstStyle/>
                    <a:p>
                      <a:pPr>
                        <a:lnSpc>
                          <a:spcPct val="107000"/>
                        </a:lnSpc>
                        <a:spcAft>
                          <a:spcPts val="0"/>
                        </a:spcAft>
                      </a:pPr>
                      <a:endParaRPr lang="ru-RU" sz="1400" dirty="0">
                        <a:effectLst/>
                      </a:endParaRPr>
                    </a:p>
                    <a:p>
                      <a:pPr>
                        <a:lnSpc>
                          <a:spcPct val="107000"/>
                        </a:lnSpc>
                        <a:spcAft>
                          <a:spcPts val="0"/>
                        </a:spcAft>
                      </a:pPr>
                      <a:r>
                        <a:rPr lang="ru-RU" sz="1400" dirty="0">
                          <a:effectLst/>
                        </a:rPr>
                        <a:t>Таблица 2000, графы 4+8 и 22+28, строк 11.7 + 11.8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0000" marR="11935" marT="0" marB="0"/>
                </a:tc>
                <a:extLst>
                  <a:ext uri="{0D108BD9-81ED-4DB2-BD59-A6C34878D82A}">
                    <a16:rowId xmlns:a16="http://schemas.microsoft.com/office/drawing/2014/main" val="1293662929"/>
                  </a:ext>
                </a:extLst>
              </a:tr>
              <a:tr h="442655">
                <a:tc>
                  <a:txBody>
                    <a:bodyPr/>
                    <a:lstStyle/>
                    <a:p>
                      <a:pPr>
                        <a:lnSpc>
                          <a:spcPct val="107000"/>
                        </a:lnSpc>
                        <a:spcAft>
                          <a:spcPts val="0"/>
                        </a:spcAft>
                      </a:pPr>
                      <a:r>
                        <a:rPr lang="ru-RU" sz="1400" dirty="0">
                          <a:effectLst/>
                          <a:latin typeface="Calibri" panose="020F0502020204030204" pitchFamily="34" charset="0"/>
                          <a:ea typeface="Calibri" panose="020F0502020204030204" pitchFamily="34" charset="0"/>
                          <a:cs typeface="Times New Roman" panose="02020603050405020304" pitchFamily="18" charset="0"/>
                        </a:rPr>
                        <a:t>Таблица 2000, графы 4+8 и 22+28, строка 11.10</a:t>
                      </a:r>
                    </a:p>
                  </a:txBody>
                  <a:tcPr marL="90000" marR="11935" marT="0" marB="0"/>
                </a:tc>
                <a:extLst>
                  <a:ext uri="{0D108BD9-81ED-4DB2-BD59-A6C34878D82A}">
                    <a16:rowId xmlns:a16="http://schemas.microsoft.com/office/drawing/2014/main" val="2814975100"/>
                  </a:ext>
                </a:extLst>
              </a:tr>
            </a:tbl>
          </a:graphicData>
        </a:graphic>
      </p:graphicFrame>
      <p:sp>
        <p:nvSpPr>
          <p:cNvPr id="9" name="Стрелка: вправо 8">
            <a:extLst>
              <a:ext uri="{FF2B5EF4-FFF2-40B4-BE49-F238E27FC236}">
                <a16:creationId xmlns:a16="http://schemas.microsoft.com/office/drawing/2014/main" id="{975BF61B-068C-4232-937F-D184761E337D}"/>
              </a:ext>
            </a:extLst>
          </p:cNvPr>
          <p:cNvSpPr/>
          <p:nvPr/>
        </p:nvSpPr>
        <p:spPr>
          <a:xfrm>
            <a:off x="6004999" y="1552573"/>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a:extLst>
              <a:ext uri="{FF2B5EF4-FFF2-40B4-BE49-F238E27FC236}">
                <a16:creationId xmlns:a16="http://schemas.microsoft.com/office/drawing/2014/main" id="{468C4A9F-ACCF-4DD2-AB63-EA1715344186}"/>
              </a:ext>
            </a:extLst>
          </p:cNvPr>
          <p:cNvSpPr/>
          <p:nvPr/>
        </p:nvSpPr>
        <p:spPr>
          <a:xfrm>
            <a:off x="6004999" y="2107421"/>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право 11">
            <a:extLst>
              <a:ext uri="{FF2B5EF4-FFF2-40B4-BE49-F238E27FC236}">
                <a16:creationId xmlns:a16="http://schemas.microsoft.com/office/drawing/2014/main" id="{9BC5FE42-4028-4BFA-A877-C8F9886ADC3E}"/>
              </a:ext>
            </a:extLst>
          </p:cNvPr>
          <p:cNvSpPr/>
          <p:nvPr/>
        </p:nvSpPr>
        <p:spPr>
          <a:xfrm>
            <a:off x="6003676" y="2747964"/>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право 12">
            <a:extLst>
              <a:ext uri="{FF2B5EF4-FFF2-40B4-BE49-F238E27FC236}">
                <a16:creationId xmlns:a16="http://schemas.microsoft.com/office/drawing/2014/main" id="{1A82A0FE-2762-4848-9353-55E9727D4318}"/>
              </a:ext>
            </a:extLst>
          </p:cNvPr>
          <p:cNvSpPr/>
          <p:nvPr/>
        </p:nvSpPr>
        <p:spPr>
          <a:xfrm>
            <a:off x="6003676" y="3276588"/>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право 13">
            <a:extLst>
              <a:ext uri="{FF2B5EF4-FFF2-40B4-BE49-F238E27FC236}">
                <a16:creationId xmlns:a16="http://schemas.microsoft.com/office/drawing/2014/main" id="{6A63413A-F1A7-4782-9EE3-3B22742B0F6C}"/>
              </a:ext>
            </a:extLst>
          </p:cNvPr>
          <p:cNvSpPr/>
          <p:nvPr/>
        </p:nvSpPr>
        <p:spPr>
          <a:xfrm>
            <a:off x="6003676" y="3752849"/>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право 14">
            <a:extLst>
              <a:ext uri="{FF2B5EF4-FFF2-40B4-BE49-F238E27FC236}">
                <a16:creationId xmlns:a16="http://schemas.microsoft.com/office/drawing/2014/main" id="{D8EB03CE-6C0D-4E46-A64E-9930FC3074B1}"/>
              </a:ext>
            </a:extLst>
          </p:cNvPr>
          <p:cNvSpPr/>
          <p:nvPr/>
        </p:nvSpPr>
        <p:spPr>
          <a:xfrm>
            <a:off x="6003676" y="4143414"/>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право 15">
            <a:extLst>
              <a:ext uri="{FF2B5EF4-FFF2-40B4-BE49-F238E27FC236}">
                <a16:creationId xmlns:a16="http://schemas.microsoft.com/office/drawing/2014/main" id="{C48F720F-5B09-43F0-AD22-4FD93929C732}"/>
              </a:ext>
            </a:extLst>
          </p:cNvPr>
          <p:cNvSpPr/>
          <p:nvPr/>
        </p:nvSpPr>
        <p:spPr>
          <a:xfrm>
            <a:off x="6003676" y="4752974"/>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право 16">
            <a:extLst>
              <a:ext uri="{FF2B5EF4-FFF2-40B4-BE49-F238E27FC236}">
                <a16:creationId xmlns:a16="http://schemas.microsoft.com/office/drawing/2014/main" id="{92CBD63C-D866-4F6F-A45F-3FC45A9CF25B}"/>
              </a:ext>
            </a:extLst>
          </p:cNvPr>
          <p:cNvSpPr/>
          <p:nvPr/>
        </p:nvSpPr>
        <p:spPr>
          <a:xfrm>
            <a:off x="6003676" y="5305427"/>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391614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97AADB-EFE5-463D-815D-43EDE547E60D}"/>
              </a:ext>
            </a:extLst>
          </p:cNvPr>
          <p:cNvSpPr>
            <a:spLocks noGrp="1"/>
          </p:cNvSpPr>
          <p:nvPr>
            <p:ph type="title"/>
          </p:nvPr>
        </p:nvSpPr>
        <p:spPr>
          <a:xfrm>
            <a:off x="-279400" y="618517"/>
            <a:ext cx="12471399" cy="727683"/>
          </a:xfrm>
        </p:spPr>
        <p:txBody>
          <a:bodyPr>
            <a:noAutofit/>
          </a:bodyPr>
          <a:lstStyle/>
          <a:p>
            <a:pPr>
              <a:spcBef>
                <a:spcPts val="0"/>
              </a:spcBef>
            </a:pPr>
            <a:r>
              <a:rPr lang="ru-RU" sz="2800" b="1" dirty="0">
                <a:solidFill>
                  <a:schemeClr val="accent1">
                    <a:lumMod val="75000"/>
                  </a:schemeClr>
                </a:solidFill>
              </a:rPr>
              <a:t>МОНИТОРИНГ </a:t>
            </a:r>
            <a:br>
              <a:rPr lang="ru-RU" sz="2800" b="1" dirty="0">
                <a:solidFill>
                  <a:schemeClr val="accent1">
                    <a:lumMod val="75000"/>
                  </a:schemeClr>
                </a:solidFill>
              </a:rPr>
            </a:br>
            <a:r>
              <a:rPr lang="ru-RU" sz="2800" b="1" dirty="0">
                <a:solidFill>
                  <a:schemeClr val="accent1">
                    <a:lumMod val="75000"/>
                  </a:schemeClr>
                </a:solidFill>
              </a:rPr>
              <a:t>«реализации мероприятий по снижению смертности от </a:t>
            </a:r>
            <a:r>
              <a:rPr lang="ru-RU" sz="2800" b="1" dirty="0" err="1">
                <a:solidFill>
                  <a:schemeClr val="accent1">
                    <a:lumMod val="75000"/>
                  </a:schemeClr>
                </a:solidFill>
              </a:rPr>
              <a:t>ибс</a:t>
            </a:r>
            <a:r>
              <a:rPr lang="ru-RU" sz="2800" b="1" dirty="0">
                <a:solidFill>
                  <a:schemeClr val="accent1">
                    <a:lumMod val="75000"/>
                  </a:schemeClr>
                </a:solidFill>
              </a:rPr>
              <a:t>»</a:t>
            </a:r>
            <a:endParaRPr lang="ru-RU" sz="2800" dirty="0"/>
          </a:p>
        </p:txBody>
      </p:sp>
      <p:sp>
        <p:nvSpPr>
          <p:cNvPr id="3" name="Текст 2">
            <a:extLst>
              <a:ext uri="{FF2B5EF4-FFF2-40B4-BE49-F238E27FC236}">
                <a16:creationId xmlns:a16="http://schemas.microsoft.com/office/drawing/2014/main" id="{319A49B2-CAED-4B61-A65B-BF6BD613DAA4}"/>
              </a:ext>
            </a:extLst>
          </p:cNvPr>
          <p:cNvSpPr>
            <a:spLocks noGrp="1"/>
          </p:cNvSpPr>
          <p:nvPr>
            <p:ph type="body" idx="1"/>
          </p:nvPr>
        </p:nvSpPr>
        <p:spPr>
          <a:xfrm>
            <a:off x="1146328" y="2082800"/>
            <a:ext cx="4873474" cy="131894"/>
          </a:xfrm>
        </p:spPr>
        <p:txBody>
          <a:bodyPr/>
          <a:lstStyle/>
          <a:p>
            <a:r>
              <a:rPr lang="ru-RU" b="1" dirty="0">
                <a:solidFill>
                  <a:schemeClr val="accent1">
                    <a:lumMod val="75000"/>
                  </a:schemeClr>
                </a:solidFill>
              </a:rPr>
              <a:t> </a:t>
            </a:r>
          </a:p>
          <a:p>
            <a:endParaRPr lang="ru-RU" dirty="0"/>
          </a:p>
        </p:txBody>
      </p:sp>
      <p:sp>
        <p:nvSpPr>
          <p:cNvPr id="4" name="Объект 3">
            <a:extLst>
              <a:ext uri="{FF2B5EF4-FFF2-40B4-BE49-F238E27FC236}">
                <a16:creationId xmlns:a16="http://schemas.microsoft.com/office/drawing/2014/main" id="{7FCFC824-DDE9-4E53-B3C7-6D51BD161070}"/>
              </a:ext>
            </a:extLst>
          </p:cNvPr>
          <p:cNvSpPr>
            <a:spLocks noGrp="1"/>
          </p:cNvSpPr>
          <p:nvPr>
            <p:ph sz="quarter" idx="13"/>
          </p:nvPr>
        </p:nvSpPr>
        <p:spPr>
          <a:xfrm>
            <a:off x="913775" y="2214695"/>
            <a:ext cx="4280526" cy="2319206"/>
          </a:xfrm>
        </p:spPr>
        <p:txBody>
          <a:bodyPr/>
          <a:lstStyle/>
          <a:p>
            <a:endParaRPr lang="ru-RU" dirty="0"/>
          </a:p>
        </p:txBody>
      </p:sp>
      <p:sp>
        <p:nvSpPr>
          <p:cNvPr id="5" name="Текст 4">
            <a:extLst>
              <a:ext uri="{FF2B5EF4-FFF2-40B4-BE49-F238E27FC236}">
                <a16:creationId xmlns:a16="http://schemas.microsoft.com/office/drawing/2014/main" id="{35132B7C-2E11-49AD-AAAC-8E1405ADA6DE}"/>
              </a:ext>
            </a:extLst>
          </p:cNvPr>
          <p:cNvSpPr>
            <a:spLocks noGrp="1"/>
          </p:cNvSpPr>
          <p:nvPr>
            <p:ph type="body" sz="quarter" idx="3"/>
          </p:nvPr>
        </p:nvSpPr>
        <p:spPr>
          <a:xfrm>
            <a:off x="8064499" y="1718957"/>
            <a:ext cx="3658227" cy="727683"/>
          </a:xfrm>
        </p:spPr>
        <p:txBody>
          <a:bodyPr/>
          <a:lstStyle/>
          <a:p>
            <a:r>
              <a:rPr lang="ru-RU" sz="2400" b="1" dirty="0">
                <a:solidFill>
                  <a:schemeClr val="accent1">
                    <a:lumMod val="75000"/>
                  </a:schemeClr>
                </a:solidFill>
              </a:rPr>
              <a:t>ФОРМА ФСН № 12</a:t>
            </a:r>
          </a:p>
          <a:p>
            <a:endParaRPr lang="ru-RU" dirty="0"/>
          </a:p>
        </p:txBody>
      </p:sp>
      <p:graphicFrame>
        <p:nvGraphicFramePr>
          <p:cNvPr id="30" name="Таблица 30">
            <a:extLst>
              <a:ext uri="{FF2B5EF4-FFF2-40B4-BE49-F238E27FC236}">
                <a16:creationId xmlns:a16="http://schemas.microsoft.com/office/drawing/2014/main" id="{127CBA59-9FBF-4107-9789-EE938812C2BA}"/>
              </a:ext>
            </a:extLst>
          </p:cNvPr>
          <p:cNvGraphicFramePr>
            <a:graphicFrameLocks noGrp="1"/>
          </p:cNvGraphicFramePr>
          <p:nvPr>
            <p:ph sz="quarter" idx="14"/>
            <p:extLst>
              <p:ext uri="{D42A27DB-BD31-4B8C-83A1-F6EECF244321}">
                <p14:modId xmlns:p14="http://schemas.microsoft.com/office/powerpoint/2010/main" val="3918681751"/>
              </p:ext>
            </p:extLst>
          </p:nvPr>
        </p:nvGraphicFramePr>
        <p:xfrm>
          <a:off x="7264401" y="2082798"/>
          <a:ext cx="4660898" cy="4018149"/>
        </p:xfrm>
        <a:graphic>
          <a:graphicData uri="http://schemas.openxmlformats.org/drawingml/2006/table">
            <a:tbl>
              <a:tblPr firstRow="1" bandRow="1">
                <a:tableStyleId>{5C22544A-7EE6-4342-B048-85BDC9FD1C3A}</a:tableStyleId>
              </a:tblPr>
              <a:tblGrid>
                <a:gridCol w="4660898">
                  <a:extLst>
                    <a:ext uri="{9D8B030D-6E8A-4147-A177-3AD203B41FA5}">
                      <a16:colId xmlns:a16="http://schemas.microsoft.com/office/drawing/2014/main" val="2460174740"/>
                    </a:ext>
                  </a:extLst>
                </a:gridCol>
              </a:tblGrid>
              <a:tr h="847714">
                <a:tc>
                  <a:txBody>
                    <a:bodyPr/>
                    <a:lstStyle/>
                    <a:p>
                      <a:pPr lvl="2" algn="l"/>
                      <a:r>
                        <a:rPr lang="ru-RU" sz="1400" dirty="0">
                          <a:latin typeface="+mn-lt"/>
                        </a:rPr>
                        <a:t>              </a:t>
                      </a:r>
                    </a:p>
                    <a:p>
                      <a:pPr lvl="2" algn="l"/>
                      <a:r>
                        <a:rPr lang="ru-RU" sz="2000" dirty="0">
                          <a:latin typeface="+mn-lt"/>
                        </a:rPr>
                        <a:t>      Источники данных</a:t>
                      </a:r>
                    </a:p>
                  </a:txBody>
                  <a:tcPr/>
                </a:tc>
                <a:extLst>
                  <a:ext uri="{0D108BD9-81ED-4DB2-BD59-A6C34878D82A}">
                    <a16:rowId xmlns:a16="http://schemas.microsoft.com/office/drawing/2014/main" val="4058848924"/>
                  </a:ext>
                </a:extLst>
              </a:tr>
              <a:tr h="573206">
                <a:tc>
                  <a:txBody>
                    <a:bodyPr/>
                    <a:lstStyle/>
                    <a:p>
                      <a:pPr algn="l" fontAlgn="ctr"/>
                      <a:br>
                        <a:rPr lang="ru-RU" sz="1600" b="0" i="0" u="none" strike="noStrike" dirty="0">
                          <a:solidFill>
                            <a:schemeClr val="bg1"/>
                          </a:solidFill>
                          <a:effectLst/>
                          <a:latin typeface="+mn-lt"/>
                        </a:rPr>
                      </a:br>
                      <a:r>
                        <a:rPr lang="ru-RU" sz="1600" b="0" i="0" u="none" strike="noStrike" dirty="0">
                          <a:solidFill>
                            <a:schemeClr val="bg1"/>
                          </a:solidFill>
                          <a:effectLst/>
                          <a:latin typeface="+mn-lt"/>
                        </a:rPr>
                        <a:t>таблица 3000 строка 10.4 графа 15                                            </a:t>
                      </a:r>
                    </a:p>
                  </a:txBody>
                  <a:tcPr marL="90000" marR="9525" marT="9525" marB="0" anchor="ctr">
                    <a:solidFill>
                      <a:schemeClr val="accent1"/>
                    </a:solidFill>
                  </a:tcPr>
                </a:tc>
                <a:extLst>
                  <a:ext uri="{0D108BD9-81ED-4DB2-BD59-A6C34878D82A}">
                    <a16:rowId xmlns:a16="http://schemas.microsoft.com/office/drawing/2014/main" val="1423807216"/>
                  </a:ext>
                </a:extLst>
              </a:tr>
              <a:tr h="573206">
                <a:tc>
                  <a:txBody>
                    <a:bodyPr/>
                    <a:lstStyle/>
                    <a:p>
                      <a:pPr algn="l" fontAlgn="ctr"/>
                      <a:br>
                        <a:rPr lang="ru-RU" sz="1600" b="0" i="0" u="none" strike="noStrike" dirty="0">
                          <a:solidFill>
                            <a:schemeClr val="bg1"/>
                          </a:solidFill>
                          <a:effectLst/>
                          <a:latin typeface="+mn-lt"/>
                        </a:rPr>
                      </a:br>
                      <a:r>
                        <a:rPr lang="ru-RU" sz="1600" b="0" i="0" u="none" strike="noStrike" dirty="0">
                          <a:solidFill>
                            <a:schemeClr val="bg1"/>
                          </a:solidFill>
                          <a:effectLst/>
                          <a:latin typeface="+mn-lt"/>
                        </a:rPr>
                        <a:t>таблица 3000 строка 10.4 графа 4</a:t>
                      </a:r>
                    </a:p>
                  </a:txBody>
                  <a:tcPr marL="90000" marR="9525" marT="9525" marB="0" anchor="ctr">
                    <a:solidFill>
                      <a:schemeClr val="accent1"/>
                    </a:solidFill>
                  </a:tcPr>
                </a:tc>
                <a:extLst>
                  <a:ext uri="{0D108BD9-81ED-4DB2-BD59-A6C34878D82A}">
                    <a16:rowId xmlns:a16="http://schemas.microsoft.com/office/drawing/2014/main" val="3909081153"/>
                  </a:ext>
                </a:extLst>
              </a:tr>
              <a:tr h="696036">
                <a:tc>
                  <a:txBody>
                    <a:bodyPr/>
                    <a:lstStyle/>
                    <a:p>
                      <a:pPr algn="l" fontAlgn="ctr"/>
                      <a:r>
                        <a:rPr lang="ru-RU" sz="1600" b="0" i="0" u="none" strike="noStrike" dirty="0">
                          <a:solidFill>
                            <a:schemeClr val="bg1"/>
                          </a:solidFill>
                          <a:effectLst/>
                          <a:latin typeface="+mn-lt"/>
                        </a:rPr>
                        <a:t>Учитываются из числа больных из п.6 при наличии школы пациентов в структуре учреждения</a:t>
                      </a:r>
                    </a:p>
                  </a:txBody>
                  <a:tcPr marL="90000" marR="9525" marT="9525" marB="0" anchor="ctr">
                    <a:solidFill>
                      <a:schemeClr val="accent1"/>
                    </a:solidFill>
                  </a:tcPr>
                </a:tc>
                <a:extLst>
                  <a:ext uri="{0D108BD9-81ED-4DB2-BD59-A6C34878D82A}">
                    <a16:rowId xmlns:a16="http://schemas.microsoft.com/office/drawing/2014/main" val="1344151787"/>
                  </a:ext>
                </a:extLst>
              </a:tr>
              <a:tr h="764274">
                <a:tc>
                  <a:txBody>
                    <a:bodyPr/>
                    <a:lstStyle/>
                    <a:p>
                      <a:pPr algn="l" fontAlgn="ctr"/>
                      <a:r>
                        <a:rPr lang="ru-RU" sz="1600" b="0" i="0" u="none" strike="noStrike" dirty="0">
                          <a:solidFill>
                            <a:schemeClr val="bg1"/>
                          </a:solidFill>
                          <a:effectLst/>
                          <a:latin typeface="+mn-lt"/>
                        </a:rPr>
                        <a:t>таблица 3000, сумма строк  10.4.1.1, 10.4.2, 10.4.3, 10.4.4, графа 8          </a:t>
                      </a:r>
                    </a:p>
                  </a:txBody>
                  <a:tcPr marL="90000" marR="9525" marT="9525" marB="0" anchor="ctr">
                    <a:solidFill>
                      <a:schemeClr val="accent1"/>
                    </a:solidFill>
                  </a:tcPr>
                </a:tc>
                <a:extLst>
                  <a:ext uri="{0D108BD9-81ED-4DB2-BD59-A6C34878D82A}">
                    <a16:rowId xmlns:a16="http://schemas.microsoft.com/office/drawing/2014/main" val="2357005266"/>
                  </a:ext>
                </a:extLst>
              </a:tr>
              <a:tr h="563713">
                <a:tc>
                  <a:txBody>
                    <a:bodyPr/>
                    <a:lstStyle/>
                    <a:p>
                      <a:pPr algn="l" fontAlgn="ctr"/>
                      <a:r>
                        <a:rPr lang="ru-RU" sz="1600" b="0" i="0" u="none" strike="noStrike" dirty="0">
                          <a:solidFill>
                            <a:schemeClr val="bg1"/>
                          </a:solidFill>
                          <a:effectLst/>
                          <a:latin typeface="+mn-lt"/>
                        </a:rPr>
                        <a:t>таблица 3000, сумма строк  10.4.1.1, 10.4.2, 10.4.3, 10.4.4, графа 4      </a:t>
                      </a:r>
                    </a:p>
                  </a:txBody>
                  <a:tcPr marL="90000" marR="9525" marT="9525" marB="0" anchor="ctr">
                    <a:solidFill>
                      <a:schemeClr val="accent1"/>
                    </a:solidFill>
                  </a:tcPr>
                </a:tc>
                <a:extLst>
                  <a:ext uri="{0D108BD9-81ED-4DB2-BD59-A6C34878D82A}">
                    <a16:rowId xmlns:a16="http://schemas.microsoft.com/office/drawing/2014/main" val="320171792"/>
                  </a:ext>
                </a:extLst>
              </a:tr>
            </a:tbl>
          </a:graphicData>
        </a:graphic>
      </p:graphicFrame>
      <p:graphicFrame>
        <p:nvGraphicFramePr>
          <p:cNvPr id="8" name="Объект 6">
            <a:extLst>
              <a:ext uri="{FF2B5EF4-FFF2-40B4-BE49-F238E27FC236}">
                <a16:creationId xmlns:a16="http://schemas.microsoft.com/office/drawing/2014/main" id="{CEEA5940-465C-40F4-8933-4F1246E4F337}"/>
              </a:ext>
            </a:extLst>
          </p:cNvPr>
          <p:cNvGraphicFramePr>
            <a:graphicFrameLocks/>
          </p:cNvGraphicFramePr>
          <p:nvPr>
            <p:extLst>
              <p:ext uri="{D42A27DB-BD31-4B8C-83A1-F6EECF244321}">
                <p14:modId xmlns:p14="http://schemas.microsoft.com/office/powerpoint/2010/main" val="1483726750"/>
              </p:ext>
            </p:extLst>
          </p:nvPr>
        </p:nvGraphicFramePr>
        <p:xfrm>
          <a:off x="266701" y="2082799"/>
          <a:ext cx="5533778" cy="4013199"/>
        </p:xfrm>
        <a:graphic>
          <a:graphicData uri="http://schemas.openxmlformats.org/drawingml/2006/table">
            <a:tbl>
              <a:tblPr firstRow="1" firstCol="1" bandRow="1">
                <a:tableStyleId>{5C22544A-7EE6-4342-B048-85BDC9FD1C3A}</a:tableStyleId>
              </a:tblPr>
              <a:tblGrid>
                <a:gridCol w="539241">
                  <a:extLst>
                    <a:ext uri="{9D8B030D-6E8A-4147-A177-3AD203B41FA5}">
                      <a16:colId xmlns:a16="http://schemas.microsoft.com/office/drawing/2014/main" val="635795422"/>
                    </a:ext>
                  </a:extLst>
                </a:gridCol>
                <a:gridCol w="4994537">
                  <a:extLst>
                    <a:ext uri="{9D8B030D-6E8A-4147-A177-3AD203B41FA5}">
                      <a16:colId xmlns:a16="http://schemas.microsoft.com/office/drawing/2014/main" val="4271589940"/>
                    </a:ext>
                  </a:extLst>
                </a:gridCol>
              </a:tblGrid>
              <a:tr h="822313">
                <a:tc>
                  <a:txBody>
                    <a:bodyPr/>
                    <a:lstStyle/>
                    <a:p>
                      <a:pPr algn="ctr">
                        <a:lnSpc>
                          <a:spcPct val="107000"/>
                        </a:lnSpc>
                        <a:spcAft>
                          <a:spcPts val="0"/>
                        </a:spcAft>
                      </a:pPr>
                      <a:r>
                        <a:rPr lang="ru-RU" sz="1400" dirty="0">
                          <a:effectLst/>
                          <a:latin typeface="+mn-lt"/>
                        </a:rPr>
                        <a:t>№ п/п</a:t>
                      </a:r>
                      <a:endParaRPr lang="ru-RU" sz="1400" dirty="0">
                        <a:effectLst/>
                        <a:latin typeface="+mn-lt"/>
                        <a:ea typeface="Calibri" panose="020F0502020204030204" pitchFamily="34" charset="0"/>
                        <a:cs typeface="Times New Roman" panose="02020603050405020304" pitchFamily="18" charset="0"/>
                      </a:endParaRPr>
                    </a:p>
                  </a:txBody>
                  <a:tcPr marL="11935" marR="11935" marT="0" marB="0" anchor="ctr"/>
                </a:tc>
                <a:tc>
                  <a:txBody>
                    <a:bodyPr/>
                    <a:lstStyle/>
                    <a:p>
                      <a:pPr algn="ctr">
                        <a:lnSpc>
                          <a:spcPct val="107000"/>
                        </a:lnSpc>
                        <a:spcAft>
                          <a:spcPts val="0"/>
                        </a:spcAft>
                      </a:pPr>
                      <a:r>
                        <a:rPr lang="ru-RU" sz="1800" dirty="0">
                          <a:effectLst/>
                          <a:latin typeface="+mn-lt"/>
                        </a:rPr>
                        <a:t>Целевые показатели оценки эффективности реализации мероприятий</a:t>
                      </a:r>
                      <a:endParaRPr lang="ru-RU" sz="1800" dirty="0">
                        <a:effectLst/>
                        <a:latin typeface="+mn-lt"/>
                        <a:ea typeface="Calibri" panose="020F0502020204030204" pitchFamily="34" charset="0"/>
                        <a:cs typeface="Times New Roman" panose="02020603050405020304" pitchFamily="18" charset="0"/>
                      </a:endParaRPr>
                    </a:p>
                  </a:txBody>
                  <a:tcPr marL="11935" marR="11935" marT="0" marB="0" anchor="ctr"/>
                </a:tc>
                <a:extLst>
                  <a:ext uri="{0D108BD9-81ED-4DB2-BD59-A6C34878D82A}">
                    <a16:rowId xmlns:a16="http://schemas.microsoft.com/office/drawing/2014/main" val="3052797963"/>
                  </a:ext>
                </a:extLst>
              </a:tr>
              <a:tr h="578928">
                <a:tc>
                  <a:txBody>
                    <a:bodyPr/>
                    <a:lstStyle/>
                    <a:p>
                      <a:pPr algn="ctr">
                        <a:lnSpc>
                          <a:spcPct val="107000"/>
                        </a:lnSpc>
                        <a:spcAft>
                          <a:spcPts val="0"/>
                        </a:spcAft>
                      </a:pPr>
                      <a:r>
                        <a:rPr lang="ru-RU" sz="1400" dirty="0">
                          <a:effectLst/>
                          <a:latin typeface="+mn-lt"/>
                          <a:ea typeface="Calibri" panose="020F0502020204030204" pitchFamily="34" charset="0"/>
                          <a:cs typeface="Times New Roman" panose="02020603050405020304" pitchFamily="18" charset="0"/>
                        </a:rPr>
                        <a:t>6</a:t>
                      </a:r>
                    </a:p>
                  </a:txBody>
                  <a:tcPr marL="68580" marR="68580" marT="0" marB="0" anchor="ctr"/>
                </a:tc>
                <a:tc>
                  <a:txBody>
                    <a:bodyPr/>
                    <a:lstStyle/>
                    <a:p>
                      <a:pPr algn="l" fontAlgn="t"/>
                      <a:r>
                        <a:rPr lang="ru-RU" sz="1400" b="0" i="0" u="none" strike="noStrike" dirty="0">
                          <a:solidFill>
                            <a:srgbClr val="000000"/>
                          </a:solidFill>
                          <a:effectLst/>
                          <a:latin typeface="+mn-lt"/>
                        </a:rPr>
                        <a:t>Число пациентов, состоящих на  диспансерном наблюдении по поводу ишемической болезни сердца (МКБ-10: I20-I25). </a:t>
                      </a:r>
                    </a:p>
                  </a:txBody>
                  <a:tcPr marL="9525" marR="9525" marT="9525" marB="0"/>
                </a:tc>
                <a:extLst>
                  <a:ext uri="{0D108BD9-81ED-4DB2-BD59-A6C34878D82A}">
                    <a16:rowId xmlns:a16="http://schemas.microsoft.com/office/drawing/2014/main" val="473857565"/>
                  </a:ext>
                </a:extLst>
              </a:tr>
              <a:tr h="578928">
                <a:tc>
                  <a:txBody>
                    <a:bodyPr/>
                    <a:lstStyle/>
                    <a:p>
                      <a:pPr algn="ctr">
                        <a:lnSpc>
                          <a:spcPct val="107000"/>
                        </a:lnSpc>
                        <a:spcAft>
                          <a:spcPts val="0"/>
                        </a:spcAft>
                      </a:pPr>
                      <a:r>
                        <a:rPr lang="ru-RU" sz="1400" dirty="0">
                          <a:effectLst/>
                          <a:latin typeface="+mn-lt"/>
                          <a:ea typeface="Calibri" panose="020F0502020204030204" pitchFamily="34" charset="0"/>
                          <a:cs typeface="Times New Roman" panose="02020603050405020304" pitchFamily="18" charset="0"/>
                        </a:rPr>
                        <a:t>7</a:t>
                      </a:r>
                    </a:p>
                  </a:txBody>
                  <a:tcPr marL="68580" marR="68580" marT="0" marB="0" anchor="ctr"/>
                </a:tc>
                <a:tc>
                  <a:txBody>
                    <a:bodyPr/>
                    <a:lstStyle/>
                    <a:p>
                      <a:pPr algn="l" fontAlgn="t"/>
                      <a:r>
                        <a:rPr lang="ru-RU" sz="1400" b="0" i="0" u="none" strike="noStrike" dirty="0">
                          <a:solidFill>
                            <a:srgbClr val="000000"/>
                          </a:solidFill>
                          <a:effectLst/>
                          <a:latin typeface="+mn-lt"/>
                        </a:rPr>
                        <a:t>Общее число зарегистрированных пациентов с ишемической болезнью сердца (МКБ-10: I20- I25)</a:t>
                      </a:r>
                    </a:p>
                  </a:txBody>
                  <a:tcPr marL="9525" marR="9525" marT="9525" marB="0"/>
                </a:tc>
                <a:extLst>
                  <a:ext uri="{0D108BD9-81ED-4DB2-BD59-A6C34878D82A}">
                    <a16:rowId xmlns:a16="http://schemas.microsoft.com/office/drawing/2014/main" val="1004092702"/>
                  </a:ext>
                </a:extLst>
              </a:tr>
              <a:tr h="727051">
                <a:tc>
                  <a:txBody>
                    <a:bodyPr/>
                    <a:lstStyle/>
                    <a:p>
                      <a:pPr algn="ctr">
                        <a:lnSpc>
                          <a:spcPct val="107000"/>
                        </a:lnSpc>
                        <a:spcAft>
                          <a:spcPts val="0"/>
                        </a:spcAft>
                      </a:pPr>
                      <a:r>
                        <a:rPr lang="ru-RU" sz="1400" dirty="0">
                          <a:effectLst/>
                          <a:latin typeface="+mn-lt"/>
                          <a:ea typeface="Calibri" panose="020F0502020204030204" pitchFamily="34" charset="0"/>
                          <a:cs typeface="Times New Roman" panose="02020603050405020304" pitchFamily="18" charset="0"/>
                        </a:rPr>
                        <a:t>8</a:t>
                      </a:r>
                    </a:p>
                  </a:txBody>
                  <a:tcPr marL="68580" marR="68580" marT="0" marB="0" anchor="ctr"/>
                </a:tc>
                <a:tc>
                  <a:txBody>
                    <a:bodyPr/>
                    <a:lstStyle/>
                    <a:p>
                      <a:pPr algn="l" fontAlgn="t"/>
                      <a:r>
                        <a:rPr lang="ru-RU" sz="1400" b="0" i="0" u="none" strike="noStrike" dirty="0">
                          <a:solidFill>
                            <a:srgbClr val="000000"/>
                          </a:solidFill>
                          <a:effectLst/>
                          <a:latin typeface="+mn-lt"/>
                        </a:rPr>
                        <a:t>Число пациентов, взятых под диспансерное наблюдение по поводу ишемической болезнью сердца и прошедших обучение в школах пациентов (МКБ-10: I20-I25)</a:t>
                      </a:r>
                    </a:p>
                  </a:txBody>
                  <a:tcPr marL="9525" marR="9525" marT="9525" marB="0"/>
                </a:tc>
                <a:extLst>
                  <a:ext uri="{0D108BD9-81ED-4DB2-BD59-A6C34878D82A}">
                    <a16:rowId xmlns:a16="http://schemas.microsoft.com/office/drawing/2014/main" val="1441124563"/>
                  </a:ext>
                </a:extLst>
              </a:tr>
              <a:tr h="727051">
                <a:tc>
                  <a:txBody>
                    <a:bodyPr/>
                    <a:lstStyle/>
                    <a:p>
                      <a:pPr algn="ctr">
                        <a:lnSpc>
                          <a:spcPct val="107000"/>
                        </a:lnSpc>
                        <a:spcAft>
                          <a:spcPts val="0"/>
                        </a:spcAft>
                      </a:pPr>
                      <a:r>
                        <a:rPr lang="ru-RU" sz="1400" dirty="0">
                          <a:effectLst/>
                          <a:latin typeface="+mn-lt"/>
                          <a:ea typeface="Times New Roman" panose="02020603050405020304" pitchFamily="18" charset="0"/>
                          <a:cs typeface="Times New Roman" panose="02020603050405020304" pitchFamily="18" charset="0"/>
                        </a:rPr>
                        <a:t>9</a:t>
                      </a:r>
                      <a:endParaRPr lang="ru-RU"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fontAlgn="t"/>
                      <a:r>
                        <a:rPr lang="ru-RU" sz="1400" b="0" i="0" u="none" strike="noStrike" dirty="0">
                          <a:solidFill>
                            <a:srgbClr val="000000"/>
                          </a:solidFill>
                          <a:effectLst/>
                          <a:latin typeface="+mn-lt"/>
                        </a:rPr>
                        <a:t>Число пациентов,  взятых под диспансерное наблюдение по поводу  острого коронарного синдрома (МКБ-10: I20.0; I21; I22; I24).</a:t>
                      </a:r>
                    </a:p>
                  </a:txBody>
                  <a:tcPr marL="9525" marR="9525" marT="9525" marB="0"/>
                </a:tc>
                <a:extLst>
                  <a:ext uri="{0D108BD9-81ED-4DB2-BD59-A6C34878D82A}">
                    <a16:rowId xmlns:a16="http://schemas.microsoft.com/office/drawing/2014/main" val="3014621728"/>
                  </a:ext>
                </a:extLst>
              </a:tr>
              <a:tr h="578928">
                <a:tc>
                  <a:txBody>
                    <a:bodyPr/>
                    <a:lstStyle/>
                    <a:p>
                      <a:pPr algn="ctr">
                        <a:lnSpc>
                          <a:spcPct val="107000"/>
                        </a:lnSpc>
                        <a:spcAft>
                          <a:spcPts val="0"/>
                        </a:spcAft>
                      </a:pPr>
                      <a:r>
                        <a:rPr lang="ru-RU" sz="1400" dirty="0">
                          <a:effectLst/>
                          <a:latin typeface="+mn-lt"/>
                          <a:ea typeface="Times New Roman" panose="02020603050405020304" pitchFamily="18" charset="0"/>
                          <a:cs typeface="Times New Roman" panose="02020603050405020304" pitchFamily="18" charset="0"/>
                        </a:rPr>
                        <a:t>10</a:t>
                      </a:r>
                      <a:endParaRPr lang="ru-RU"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fontAlgn="t"/>
                      <a:r>
                        <a:rPr lang="ru-RU" sz="1400" b="0" i="0" u="none" strike="noStrike" dirty="0">
                          <a:solidFill>
                            <a:srgbClr val="000000"/>
                          </a:solidFill>
                          <a:effectLst/>
                          <a:latin typeface="+mn-lt"/>
                        </a:rPr>
                        <a:t>Число зарегистрированных пациентов, перенесших острый коронарный синдром (МКБ-10: I20.0; I21; I22; I24).</a:t>
                      </a:r>
                    </a:p>
                  </a:txBody>
                  <a:tcPr marL="9525" marR="9525" marT="9525" marB="0"/>
                </a:tc>
                <a:extLst>
                  <a:ext uri="{0D108BD9-81ED-4DB2-BD59-A6C34878D82A}">
                    <a16:rowId xmlns:a16="http://schemas.microsoft.com/office/drawing/2014/main" val="3429497460"/>
                  </a:ext>
                </a:extLst>
              </a:tr>
            </a:tbl>
          </a:graphicData>
        </a:graphic>
      </p:graphicFrame>
      <p:sp>
        <p:nvSpPr>
          <p:cNvPr id="9" name="Стрелка: вправо 8">
            <a:extLst>
              <a:ext uri="{FF2B5EF4-FFF2-40B4-BE49-F238E27FC236}">
                <a16:creationId xmlns:a16="http://schemas.microsoft.com/office/drawing/2014/main" id="{48206E60-5ABE-456A-87F6-552CB044D46D}"/>
              </a:ext>
            </a:extLst>
          </p:cNvPr>
          <p:cNvSpPr/>
          <p:nvPr/>
        </p:nvSpPr>
        <p:spPr>
          <a:xfrm>
            <a:off x="5930898" y="3015219"/>
            <a:ext cx="1283929" cy="3722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9">
            <a:extLst>
              <a:ext uri="{FF2B5EF4-FFF2-40B4-BE49-F238E27FC236}">
                <a16:creationId xmlns:a16="http://schemas.microsoft.com/office/drawing/2014/main" id="{3A0C5338-BDD9-441A-ABFB-7BDB158FA493}"/>
              </a:ext>
            </a:extLst>
          </p:cNvPr>
          <p:cNvSpPr/>
          <p:nvPr/>
        </p:nvSpPr>
        <p:spPr>
          <a:xfrm>
            <a:off x="5930898" y="3596936"/>
            <a:ext cx="1283930" cy="3722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a:extLst>
              <a:ext uri="{FF2B5EF4-FFF2-40B4-BE49-F238E27FC236}">
                <a16:creationId xmlns:a16="http://schemas.microsoft.com/office/drawing/2014/main" id="{3CC8FDB9-635C-4EC0-8B4C-87E747B08E3E}"/>
              </a:ext>
            </a:extLst>
          </p:cNvPr>
          <p:cNvSpPr/>
          <p:nvPr/>
        </p:nvSpPr>
        <p:spPr>
          <a:xfrm>
            <a:off x="5956299" y="4270992"/>
            <a:ext cx="1283928" cy="3722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право 11">
            <a:extLst>
              <a:ext uri="{FF2B5EF4-FFF2-40B4-BE49-F238E27FC236}">
                <a16:creationId xmlns:a16="http://schemas.microsoft.com/office/drawing/2014/main" id="{A11C496D-83D4-463F-93CF-BF9E50241C5F}"/>
              </a:ext>
            </a:extLst>
          </p:cNvPr>
          <p:cNvSpPr/>
          <p:nvPr/>
        </p:nvSpPr>
        <p:spPr>
          <a:xfrm>
            <a:off x="5955058" y="5580422"/>
            <a:ext cx="1284556" cy="361283"/>
          </a:xfrm>
          <a:prstGeom prst="rightArrow">
            <a:avLst>
              <a:gd name="adj1" fmla="val 50000"/>
              <a:gd name="adj2" fmla="val 536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право 12">
            <a:extLst>
              <a:ext uri="{FF2B5EF4-FFF2-40B4-BE49-F238E27FC236}">
                <a16:creationId xmlns:a16="http://schemas.microsoft.com/office/drawing/2014/main" id="{E6148496-2D5E-426D-8CE2-E3ED44A5A0FA}"/>
              </a:ext>
            </a:extLst>
          </p:cNvPr>
          <p:cNvSpPr/>
          <p:nvPr/>
        </p:nvSpPr>
        <p:spPr>
          <a:xfrm>
            <a:off x="5930898" y="4946826"/>
            <a:ext cx="1283928" cy="3419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a:extLst>
              <a:ext uri="{FF2B5EF4-FFF2-40B4-BE49-F238E27FC236}">
                <a16:creationId xmlns:a16="http://schemas.microsoft.com/office/drawing/2014/main" id="{41B7E20E-6831-4665-B3FF-98311F4AD15F}"/>
              </a:ext>
            </a:extLst>
          </p:cNvPr>
          <p:cNvSpPr/>
          <p:nvPr/>
        </p:nvSpPr>
        <p:spPr>
          <a:xfrm>
            <a:off x="3730970" y="148765"/>
            <a:ext cx="4139018" cy="523220"/>
          </a:xfrm>
          <a:prstGeom prst="rect">
            <a:avLst/>
          </a:prstGeom>
        </p:spPr>
        <p:txBody>
          <a:bodyPr wrap="none">
            <a:spAutoFit/>
          </a:bodyPr>
          <a:lstStyle/>
          <a:p>
            <a:r>
              <a:rPr lang="ru-RU" sz="2800" b="1" dirty="0">
                <a:solidFill>
                  <a:schemeClr val="accent6">
                    <a:lumMod val="50000"/>
                  </a:schemeClr>
                </a:solidFill>
              </a:rPr>
              <a:t>СООТВЕТСТВИЕ ДАННЫХ:</a:t>
            </a:r>
            <a:endParaRPr lang="ru-RU" sz="2800" dirty="0"/>
          </a:p>
        </p:txBody>
      </p:sp>
      <p:sp>
        <p:nvSpPr>
          <p:cNvPr id="7" name="Прямоугольник 6">
            <a:extLst>
              <a:ext uri="{FF2B5EF4-FFF2-40B4-BE49-F238E27FC236}">
                <a16:creationId xmlns:a16="http://schemas.microsoft.com/office/drawing/2014/main" id="{3FE776D5-E713-4E6C-B703-A5F349857F27}"/>
              </a:ext>
            </a:extLst>
          </p:cNvPr>
          <p:cNvSpPr/>
          <p:nvPr/>
        </p:nvSpPr>
        <p:spPr>
          <a:xfrm>
            <a:off x="2147969" y="1516218"/>
            <a:ext cx="2101344" cy="461665"/>
          </a:xfrm>
          <a:prstGeom prst="rect">
            <a:avLst/>
          </a:prstGeom>
        </p:spPr>
        <p:txBody>
          <a:bodyPr wrap="none">
            <a:spAutoFit/>
          </a:bodyPr>
          <a:lstStyle/>
          <a:p>
            <a:r>
              <a:rPr lang="ru-RU" sz="2400" b="1" dirty="0">
                <a:solidFill>
                  <a:schemeClr val="accent1">
                    <a:lumMod val="75000"/>
                  </a:schemeClr>
                </a:solidFill>
              </a:rPr>
              <a:t>МОНИТОРИНГ</a:t>
            </a:r>
            <a:endParaRPr lang="ru-RU" sz="2400" dirty="0"/>
          </a:p>
        </p:txBody>
      </p:sp>
    </p:spTree>
    <p:extLst>
      <p:ext uri="{BB962C8B-B14F-4D97-AF65-F5344CB8AC3E}">
        <p14:creationId xmlns:p14="http://schemas.microsoft.com/office/powerpoint/2010/main" val="1703925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16E2F9-D5DD-4AF7-ABBF-F925E9B1AA9B}"/>
              </a:ext>
            </a:extLst>
          </p:cNvPr>
          <p:cNvSpPr>
            <a:spLocks noGrp="1"/>
          </p:cNvSpPr>
          <p:nvPr>
            <p:ph type="title"/>
          </p:nvPr>
        </p:nvSpPr>
        <p:spPr>
          <a:xfrm>
            <a:off x="913775" y="618517"/>
            <a:ext cx="10364451" cy="829283"/>
          </a:xfrm>
        </p:spPr>
        <p:txBody>
          <a:bodyPr>
            <a:normAutofit fontScale="90000"/>
          </a:bodyPr>
          <a:lstStyle/>
          <a:p>
            <a:r>
              <a:rPr lang="ru-RU" b="1" dirty="0">
                <a:solidFill>
                  <a:srgbClr val="C00000"/>
                </a:solidFill>
              </a:rPr>
              <a:t>Мониторинг по снижению смертности от ЦВБ</a:t>
            </a:r>
          </a:p>
        </p:txBody>
      </p:sp>
      <p:sp>
        <p:nvSpPr>
          <p:cNvPr id="3" name="Текст 2">
            <a:extLst>
              <a:ext uri="{FF2B5EF4-FFF2-40B4-BE49-F238E27FC236}">
                <a16:creationId xmlns:a16="http://schemas.microsoft.com/office/drawing/2014/main" id="{2D5C2A03-8087-48B6-8226-6B41EE64FBAD}"/>
              </a:ext>
            </a:extLst>
          </p:cNvPr>
          <p:cNvSpPr>
            <a:spLocks noGrp="1"/>
          </p:cNvSpPr>
          <p:nvPr>
            <p:ph type="body" idx="1"/>
          </p:nvPr>
        </p:nvSpPr>
        <p:spPr>
          <a:xfrm>
            <a:off x="1043297" y="1473202"/>
            <a:ext cx="4873474" cy="990600"/>
          </a:xfrm>
        </p:spPr>
        <p:txBody>
          <a:bodyPr/>
          <a:lstStyle/>
          <a:p>
            <a:r>
              <a:rPr lang="ru-RU" sz="2800" b="1" dirty="0">
                <a:solidFill>
                  <a:schemeClr val="accent1">
                    <a:lumMod val="75000"/>
                  </a:schemeClr>
                </a:solidFill>
              </a:rPr>
              <a:t>МОНИТОРИНГ</a:t>
            </a:r>
            <a:r>
              <a:rPr lang="ru-RU" b="1" dirty="0">
                <a:solidFill>
                  <a:schemeClr val="accent1">
                    <a:lumMod val="75000"/>
                  </a:schemeClr>
                </a:solidFill>
              </a:rPr>
              <a:t> </a:t>
            </a:r>
          </a:p>
          <a:p>
            <a:endParaRPr lang="ru-RU" dirty="0"/>
          </a:p>
        </p:txBody>
      </p:sp>
      <p:graphicFrame>
        <p:nvGraphicFramePr>
          <p:cNvPr id="7" name="Таблица 7">
            <a:extLst>
              <a:ext uri="{FF2B5EF4-FFF2-40B4-BE49-F238E27FC236}">
                <a16:creationId xmlns:a16="http://schemas.microsoft.com/office/drawing/2014/main" id="{FBD6970E-D5D5-40B3-A9C3-05AB7E59BF5F}"/>
              </a:ext>
            </a:extLst>
          </p:cNvPr>
          <p:cNvGraphicFramePr>
            <a:graphicFrameLocks noGrp="1"/>
          </p:cNvGraphicFramePr>
          <p:nvPr>
            <p:ph sz="quarter" idx="13"/>
            <p:extLst>
              <p:ext uri="{D42A27DB-BD31-4B8C-83A1-F6EECF244321}">
                <p14:modId xmlns:p14="http://schemas.microsoft.com/office/powerpoint/2010/main" val="2910980168"/>
              </p:ext>
            </p:extLst>
          </p:nvPr>
        </p:nvGraphicFramePr>
        <p:xfrm>
          <a:off x="165100" y="1985672"/>
          <a:ext cx="5359400" cy="4558665"/>
        </p:xfrm>
        <a:graphic>
          <a:graphicData uri="http://schemas.openxmlformats.org/drawingml/2006/table">
            <a:tbl>
              <a:tblPr firstRow="1" bandRow="1">
                <a:tableStyleId>{5C22544A-7EE6-4342-B048-85BDC9FD1C3A}</a:tableStyleId>
              </a:tblPr>
              <a:tblGrid>
                <a:gridCol w="543238">
                  <a:extLst>
                    <a:ext uri="{9D8B030D-6E8A-4147-A177-3AD203B41FA5}">
                      <a16:colId xmlns:a16="http://schemas.microsoft.com/office/drawing/2014/main" val="994112387"/>
                    </a:ext>
                  </a:extLst>
                </a:gridCol>
                <a:gridCol w="4816162">
                  <a:extLst>
                    <a:ext uri="{9D8B030D-6E8A-4147-A177-3AD203B41FA5}">
                      <a16:colId xmlns:a16="http://schemas.microsoft.com/office/drawing/2014/main" val="328836887"/>
                    </a:ext>
                  </a:extLst>
                </a:gridCol>
              </a:tblGrid>
              <a:tr h="427846">
                <a:tc>
                  <a:txBody>
                    <a:bodyPr/>
                    <a:lstStyle/>
                    <a:p>
                      <a:endParaRPr lang="ru-RU" dirty="0">
                        <a:latin typeface="+mn-lt"/>
                      </a:endParaRPr>
                    </a:p>
                  </a:txBody>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ru-RU" sz="1600" dirty="0">
                          <a:effectLst/>
                          <a:latin typeface="+mn-lt"/>
                        </a:rPr>
                        <a:t>Целевые показатели оценки эффективности реализации мероприятий</a:t>
                      </a:r>
                      <a:endParaRPr lang="ru-RU" sz="1600" dirty="0">
                        <a:effectLst/>
                        <a:latin typeface="+mn-lt"/>
                        <a:ea typeface="Calibri" panose="020F0502020204030204" pitchFamily="34" charset="0"/>
                        <a:cs typeface="Times New Roman" panose="02020603050405020304" pitchFamily="18" charset="0"/>
                      </a:endParaRPr>
                    </a:p>
                    <a:p>
                      <a:endParaRPr lang="ru-RU" dirty="0">
                        <a:latin typeface="+mn-lt"/>
                      </a:endParaRPr>
                    </a:p>
                  </a:txBody>
                  <a:tcPr/>
                </a:tc>
                <a:extLst>
                  <a:ext uri="{0D108BD9-81ED-4DB2-BD59-A6C34878D82A}">
                    <a16:rowId xmlns:a16="http://schemas.microsoft.com/office/drawing/2014/main" val="2690108801"/>
                  </a:ext>
                </a:extLst>
              </a:tr>
              <a:tr h="469464">
                <a:tc>
                  <a:txBody>
                    <a:bodyPr/>
                    <a:lstStyle/>
                    <a:p>
                      <a:r>
                        <a:rPr lang="ru-RU" dirty="0">
                          <a:solidFill>
                            <a:schemeClr val="bg1"/>
                          </a:solidFill>
                          <a:latin typeface="+mn-lt"/>
                        </a:rPr>
                        <a:t>1</a:t>
                      </a:r>
                    </a:p>
                  </a:txBody>
                  <a:tcPr>
                    <a:solidFill>
                      <a:schemeClr val="accent1"/>
                    </a:solidFill>
                  </a:tcPr>
                </a:tc>
                <a:tc>
                  <a:txBody>
                    <a:bodyPr/>
                    <a:lstStyle/>
                    <a:p>
                      <a:pPr algn="l" fontAlgn="t"/>
                      <a:r>
                        <a:rPr lang="ru-RU" sz="1600" b="0" i="0" u="none" strike="noStrike" dirty="0">
                          <a:solidFill>
                            <a:srgbClr val="000000"/>
                          </a:solidFill>
                          <a:effectLst/>
                          <a:latin typeface="+mn-lt"/>
                        </a:rPr>
                        <a:t>Число пациентов цереброваскулярными заболеваниями, выявленными впервые</a:t>
                      </a:r>
                    </a:p>
                  </a:txBody>
                  <a:tcPr marL="9525" marR="9525" marT="9525" marB="0"/>
                </a:tc>
                <a:extLst>
                  <a:ext uri="{0D108BD9-81ED-4DB2-BD59-A6C34878D82A}">
                    <a16:rowId xmlns:a16="http://schemas.microsoft.com/office/drawing/2014/main" val="1833897386"/>
                  </a:ext>
                </a:extLst>
              </a:tr>
              <a:tr h="469464">
                <a:tc>
                  <a:txBody>
                    <a:bodyPr/>
                    <a:lstStyle/>
                    <a:p>
                      <a:r>
                        <a:rPr lang="ru-RU" dirty="0">
                          <a:solidFill>
                            <a:schemeClr val="bg1"/>
                          </a:solidFill>
                          <a:latin typeface="+mn-lt"/>
                        </a:rPr>
                        <a:t>2</a:t>
                      </a:r>
                    </a:p>
                  </a:txBody>
                  <a:tcPr>
                    <a:solidFill>
                      <a:schemeClr val="accent1"/>
                    </a:solidFill>
                  </a:tcPr>
                </a:tc>
                <a:tc>
                  <a:txBody>
                    <a:bodyPr/>
                    <a:lstStyle/>
                    <a:p>
                      <a:pPr algn="l" fontAlgn="t"/>
                      <a:r>
                        <a:rPr lang="ru-RU" sz="1600" b="0" i="0" u="none" strike="noStrike" dirty="0">
                          <a:solidFill>
                            <a:srgbClr val="000000"/>
                          </a:solidFill>
                          <a:effectLst/>
                          <a:latin typeface="+mn-lt"/>
                        </a:rPr>
                        <a:t>Число пациентов с острыми нарушениями мозгового кровообращения, выявленными впервые </a:t>
                      </a:r>
                    </a:p>
                  </a:txBody>
                  <a:tcPr marL="9525" marR="9525" marT="9525" marB="0"/>
                </a:tc>
                <a:extLst>
                  <a:ext uri="{0D108BD9-81ED-4DB2-BD59-A6C34878D82A}">
                    <a16:rowId xmlns:a16="http://schemas.microsoft.com/office/drawing/2014/main" val="1248557478"/>
                  </a:ext>
                </a:extLst>
              </a:tr>
              <a:tr h="339233">
                <a:tc>
                  <a:txBody>
                    <a:bodyPr/>
                    <a:lstStyle/>
                    <a:p>
                      <a:r>
                        <a:rPr lang="ru-RU" dirty="0">
                          <a:solidFill>
                            <a:schemeClr val="bg1"/>
                          </a:solidFill>
                          <a:latin typeface="+mn-lt"/>
                        </a:rPr>
                        <a:t>2.1</a:t>
                      </a:r>
                    </a:p>
                  </a:txBody>
                  <a:tcPr>
                    <a:solidFill>
                      <a:schemeClr val="accent1"/>
                    </a:solidFill>
                  </a:tcPr>
                </a:tc>
                <a:tc>
                  <a:txBody>
                    <a:bodyPr/>
                    <a:lstStyle/>
                    <a:p>
                      <a:pPr algn="l" fontAlgn="t"/>
                      <a:r>
                        <a:rPr lang="ru-RU" sz="1600" b="0" i="0" u="none" strike="noStrike" dirty="0">
                          <a:solidFill>
                            <a:srgbClr val="000000"/>
                          </a:solidFill>
                          <a:effectLst/>
                          <a:latin typeface="+mn-lt"/>
                        </a:rPr>
                        <a:t>из них по ишемическому типу</a:t>
                      </a:r>
                    </a:p>
                  </a:txBody>
                  <a:tcPr marL="85725" marR="9525" marT="9525" marB="0"/>
                </a:tc>
                <a:extLst>
                  <a:ext uri="{0D108BD9-81ED-4DB2-BD59-A6C34878D82A}">
                    <a16:rowId xmlns:a16="http://schemas.microsoft.com/office/drawing/2014/main" val="3306099390"/>
                  </a:ext>
                </a:extLst>
              </a:tr>
              <a:tr h="282566">
                <a:tc>
                  <a:txBody>
                    <a:bodyPr/>
                    <a:lstStyle/>
                    <a:p>
                      <a:r>
                        <a:rPr lang="ru-RU" dirty="0">
                          <a:solidFill>
                            <a:schemeClr val="bg1"/>
                          </a:solidFill>
                          <a:latin typeface="+mn-lt"/>
                        </a:rPr>
                        <a:t>2.2</a:t>
                      </a:r>
                    </a:p>
                  </a:txBody>
                  <a:tcPr>
                    <a:solidFill>
                      <a:schemeClr val="accent1"/>
                    </a:solidFill>
                  </a:tcPr>
                </a:tc>
                <a:tc>
                  <a:txBody>
                    <a:bodyPr/>
                    <a:lstStyle/>
                    <a:p>
                      <a:pPr algn="l" fontAlgn="t"/>
                      <a:r>
                        <a:rPr lang="ru-RU" sz="1600" b="0" i="0" u="none" strike="noStrike" dirty="0">
                          <a:solidFill>
                            <a:srgbClr val="000000"/>
                          </a:solidFill>
                          <a:effectLst/>
                          <a:latin typeface="+mn-lt"/>
                        </a:rPr>
                        <a:t>из них по геморрагическому  типу</a:t>
                      </a:r>
                    </a:p>
                  </a:txBody>
                  <a:tcPr marL="85725" marR="9525" marT="9525" marB="0"/>
                </a:tc>
                <a:extLst>
                  <a:ext uri="{0D108BD9-81ED-4DB2-BD59-A6C34878D82A}">
                    <a16:rowId xmlns:a16="http://schemas.microsoft.com/office/drawing/2014/main" val="3749584993"/>
                  </a:ext>
                </a:extLst>
              </a:tr>
              <a:tr h="469464">
                <a:tc>
                  <a:txBody>
                    <a:bodyPr/>
                    <a:lstStyle/>
                    <a:p>
                      <a:r>
                        <a:rPr lang="ru-RU" dirty="0">
                          <a:solidFill>
                            <a:schemeClr val="bg1"/>
                          </a:solidFill>
                          <a:latin typeface="+mn-lt"/>
                        </a:rPr>
                        <a:t>5</a:t>
                      </a:r>
                    </a:p>
                  </a:txBody>
                  <a:tcPr>
                    <a:solidFill>
                      <a:schemeClr val="accent1"/>
                    </a:solidFill>
                  </a:tcPr>
                </a:tc>
                <a:tc>
                  <a:txBody>
                    <a:bodyPr/>
                    <a:lstStyle/>
                    <a:p>
                      <a:pPr algn="l" fontAlgn="t"/>
                      <a:r>
                        <a:rPr lang="ru-RU" sz="1600" b="0" i="0" u="none" strike="noStrike" dirty="0">
                          <a:solidFill>
                            <a:srgbClr val="000000"/>
                          </a:solidFill>
                          <a:effectLst/>
                          <a:latin typeface="+mn-lt"/>
                        </a:rPr>
                        <a:t>Число пациентов с цереброваскулярными заболеваниями состоящих на диспансерном учете</a:t>
                      </a:r>
                    </a:p>
                  </a:txBody>
                  <a:tcPr marL="9525" marR="9525" marT="9525" marB="0"/>
                </a:tc>
                <a:extLst>
                  <a:ext uri="{0D108BD9-81ED-4DB2-BD59-A6C34878D82A}">
                    <a16:rowId xmlns:a16="http://schemas.microsoft.com/office/drawing/2014/main" val="1096852973"/>
                  </a:ext>
                </a:extLst>
              </a:tr>
              <a:tr h="469464">
                <a:tc>
                  <a:txBody>
                    <a:bodyPr/>
                    <a:lstStyle/>
                    <a:p>
                      <a:r>
                        <a:rPr lang="ru-RU" dirty="0">
                          <a:solidFill>
                            <a:schemeClr val="bg1"/>
                          </a:solidFill>
                          <a:latin typeface="+mn-lt"/>
                        </a:rPr>
                        <a:t>6</a:t>
                      </a:r>
                    </a:p>
                  </a:txBody>
                  <a:tcPr>
                    <a:solidFill>
                      <a:schemeClr val="accent1"/>
                    </a:solidFill>
                  </a:tcPr>
                </a:tc>
                <a:tc>
                  <a:txBody>
                    <a:bodyPr/>
                    <a:lstStyle/>
                    <a:p>
                      <a:pPr algn="l" fontAlgn="t"/>
                      <a:r>
                        <a:rPr lang="ru-RU" sz="1600" b="0" i="0" u="none" strike="noStrike" dirty="0">
                          <a:solidFill>
                            <a:srgbClr val="000000"/>
                          </a:solidFill>
                          <a:effectLst/>
                          <a:latin typeface="+mn-lt"/>
                        </a:rPr>
                        <a:t>Число пациентов с цереброваскулярными заболеваниями  зарегистрированных  с данным заболеванием</a:t>
                      </a:r>
                    </a:p>
                  </a:txBody>
                  <a:tcPr marL="9525" marR="9525" marT="9525" marB="0"/>
                </a:tc>
                <a:extLst>
                  <a:ext uri="{0D108BD9-81ED-4DB2-BD59-A6C34878D82A}">
                    <a16:rowId xmlns:a16="http://schemas.microsoft.com/office/drawing/2014/main" val="66445882"/>
                  </a:ext>
                </a:extLst>
              </a:tr>
              <a:tr h="672047">
                <a:tc>
                  <a:txBody>
                    <a:bodyPr/>
                    <a:lstStyle/>
                    <a:p>
                      <a:r>
                        <a:rPr lang="ru-RU" dirty="0">
                          <a:solidFill>
                            <a:schemeClr val="bg1"/>
                          </a:solidFill>
                          <a:latin typeface="+mn-lt"/>
                        </a:rPr>
                        <a:t>7</a:t>
                      </a:r>
                    </a:p>
                  </a:txBody>
                  <a:tcPr>
                    <a:solidFill>
                      <a:schemeClr val="accent1"/>
                    </a:solidFill>
                  </a:tcPr>
                </a:tc>
                <a:tc>
                  <a:txBody>
                    <a:bodyPr/>
                    <a:lstStyle/>
                    <a:p>
                      <a:pPr algn="l" fontAlgn="t"/>
                      <a:r>
                        <a:rPr lang="ru-RU" sz="1600" b="0" i="0" u="none" strike="noStrike" dirty="0">
                          <a:solidFill>
                            <a:srgbClr val="000000"/>
                          </a:solidFill>
                          <a:effectLst/>
                          <a:latin typeface="+mn-lt"/>
                        </a:rPr>
                        <a:t>Число пациентов, перенесших острые нарушения мозгового кровообращения,  состоящих на диспансерном учете по поводу данного заболевания</a:t>
                      </a:r>
                    </a:p>
                  </a:txBody>
                  <a:tcPr marL="9525" marR="9525" marT="9525" marB="0"/>
                </a:tc>
                <a:extLst>
                  <a:ext uri="{0D108BD9-81ED-4DB2-BD59-A6C34878D82A}">
                    <a16:rowId xmlns:a16="http://schemas.microsoft.com/office/drawing/2014/main" val="2805072168"/>
                  </a:ext>
                </a:extLst>
              </a:tr>
            </a:tbl>
          </a:graphicData>
        </a:graphic>
      </p:graphicFrame>
      <p:sp>
        <p:nvSpPr>
          <p:cNvPr id="5" name="Текст 4">
            <a:extLst>
              <a:ext uri="{FF2B5EF4-FFF2-40B4-BE49-F238E27FC236}">
                <a16:creationId xmlns:a16="http://schemas.microsoft.com/office/drawing/2014/main" id="{2BA0AB2B-28EE-45CF-B1CE-6E620391D96A}"/>
              </a:ext>
            </a:extLst>
          </p:cNvPr>
          <p:cNvSpPr>
            <a:spLocks noGrp="1"/>
          </p:cNvSpPr>
          <p:nvPr>
            <p:ph type="body" sz="quarter" idx="3"/>
          </p:nvPr>
        </p:nvSpPr>
        <p:spPr>
          <a:xfrm>
            <a:off x="7607037" y="1490372"/>
            <a:ext cx="4881804" cy="990600"/>
          </a:xfrm>
        </p:spPr>
        <p:txBody>
          <a:bodyPr/>
          <a:lstStyle/>
          <a:p>
            <a:r>
              <a:rPr lang="ru-RU" sz="2800" b="1" dirty="0">
                <a:solidFill>
                  <a:schemeClr val="accent1">
                    <a:lumMod val="75000"/>
                  </a:schemeClr>
                </a:solidFill>
              </a:rPr>
              <a:t>ФОРМА ФСН № 12</a:t>
            </a:r>
          </a:p>
          <a:p>
            <a:endParaRPr lang="ru-RU" dirty="0"/>
          </a:p>
        </p:txBody>
      </p:sp>
      <p:graphicFrame>
        <p:nvGraphicFramePr>
          <p:cNvPr id="10" name="Таблица 10">
            <a:extLst>
              <a:ext uri="{FF2B5EF4-FFF2-40B4-BE49-F238E27FC236}">
                <a16:creationId xmlns:a16="http://schemas.microsoft.com/office/drawing/2014/main" id="{A7F8BED5-4315-401D-8750-E3E29A550912}"/>
              </a:ext>
            </a:extLst>
          </p:cNvPr>
          <p:cNvGraphicFramePr>
            <a:graphicFrameLocks noGrp="1"/>
          </p:cNvGraphicFramePr>
          <p:nvPr>
            <p:ph sz="quarter" idx="14"/>
            <p:extLst>
              <p:ext uri="{D42A27DB-BD31-4B8C-83A1-F6EECF244321}">
                <p14:modId xmlns:p14="http://schemas.microsoft.com/office/powerpoint/2010/main" val="2489507487"/>
              </p:ext>
            </p:extLst>
          </p:nvPr>
        </p:nvGraphicFramePr>
        <p:xfrm>
          <a:off x="6505729" y="1985672"/>
          <a:ext cx="5521171" cy="4569674"/>
        </p:xfrm>
        <a:graphic>
          <a:graphicData uri="http://schemas.openxmlformats.org/drawingml/2006/table">
            <a:tbl>
              <a:tblPr firstRow="1" bandRow="1">
                <a:tableStyleId>{5C22544A-7EE6-4342-B048-85BDC9FD1C3A}</a:tableStyleId>
              </a:tblPr>
              <a:tblGrid>
                <a:gridCol w="5521171">
                  <a:extLst>
                    <a:ext uri="{9D8B030D-6E8A-4147-A177-3AD203B41FA5}">
                      <a16:colId xmlns:a16="http://schemas.microsoft.com/office/drawing/2014/main" val="4220978752"/>
                    </a:ext>
                  </a:extLst>
                </a:gridCol>
              </a:tblGrid>
              <a:tr h="834801">
                <a:tc>
                  <a:txBody>
                    <a:bodyPr/>
                    <a:lstStyle/>
                    <a:p>
                      <a:pPr lvl="3"/>
                      <a:r>
                        <a:rPr lang="ru-RU" dirty="0"/>
                        <a:t>Источники данных     </a:t>
                      </a:r>
                    </a:p>
                  </a:txBody>
                  <a:tcPr/>
                </a:tc>
                <a:extLst>
                  <a:ext uri="{0D108BD9-81ED-4DB2-BD59-A6C34878D82A}">
                    <a16:rowId xmlns:a16="http://schemas.microsoft.com/office/drawing/2014/main" val="1659696084"/>
                  </a:ext>
                </a:extLst>
              </a:tr>
              <a:tr h="515155">
                <a:tc>
                  <a:txBody>
                    <a:bodyPr/>
                    <a:lstStyle/>
                    <a:p>
                      <a:pPr algn="l" fontAlgn="t"/>
                      <a:r>
                        <a:rPr lang="ru-RU" sz="1600" b="0" i="0" u="none" strike="noStrike" dirty="0">
                          <a:solidFill>
                            <a:schemeClr val="bg1"/>
                          </a:solidFill>
                          <a:effectLst/>
                          <a:latin typeface="+mn-lt"/>
                        </a:rPr>
                        <a:t>таблица 3000, строка 10.6, графа 9                                           </a:t>
                      </a:r>
                    </a:p>
                  </a:txBody>
                  <a:tcPr marL="90000" marR="9525" marT="9525" marB="0">
                    <a:solidFill>
                      <a:schemeClr val="accent1"/>
                    </a:solidFill>
                  </a:tcPr>
                </a:tc>
                <a:extLst>
                  <a:ext uri="{0D108BD9-81ED-4DB2-BD59-A6C34878D82A}">
                    <a16:rowId xmlns:a16="http://schemas.microsoft.com/office/drawing/2014/main" val="1054695056"/>
                  </a:ext>
                </a:extLst>
              </a:tr>
              <a:tr h="488422">
                <a:tc>
                  <a:txBody>
                    <a:bodyPr/>
                    <a:lstStyle/>
                    <a:p>
                      <a:pPr algn="l" fontAlgn="t"/>
                      <a:r>
                        <a:rPr lang="ru-RU" sz="1600" b="0" i="0" u="none" strike="noStrike" dirty="0">
                          <a:solidFill>
                            <a:schemeClr val="bg1"/>
                          </a:solidFill>
                          <a:effectLst/>
                          <a:latin typeface="+mn-lt"/>
                        </a:rPr>
                        <a:t>таблица 3000 сумма строк 7.6.2, 10.6.1, 10.6.2, 10.6.3, 10.6.4, графа 9                                                                                                                                          </a:t>
                      </a:r>
                    </a:p>
                  </a:txBody>
                  <a:tcPr marL="90000" marR="9525" marT="9525" marB="0">
                    <a:solidFill>
                      <a:schemeClr val="accent1"/>
                    </a:solidFill>
                  </a:tcPr>
                </a:tc>
                <a:extLst>
                  <a:ext uri="{0D108BD9-81ED-4DB2-BD59-A6C34878D82A}">
                    <a16:rowId xmlns:a16="http://schemas.microsoft.com/office/drawing/2014/main" val="3043262915"/>
                  </a:ext>
                </a:extLst>
              </a:tr>
              <a:tr h="378559">
                <a:tc>
                  <a:txBody>
                    <a:bodyPr/>
                    <a:lstStyle/>
                    <a:p>
                      <a:pPr algn="l" fontAlgn="t"/>
                      <a:r>
                        <a:rPr lang="ru-RU" sz="1600" b="0" i="0" u="none" strike="noStrike" dirty="0">
                          <a:solidFill>
                            <a:schemeClr val="bg1"/>
                          </a:solidFill>
                          <a:effectLst/>
                          <a:latin typeface="+mn-lt"/>
                        </a:rPr>
                        <a:t>таблица 3000, строка 10.6.3, графа 9                                   </a:t>
                      </a:r>
                    </a:p>
                  </a:txBody>
                  <a:tcPr marL="90000" marR="9525" marT="9525" marB="0">
                    <a:solidFill>
                      <a:schemeClr val="accent1"/>
                    </a:solidFill>
                  </a:tcPr>
                </a:tc>
                <a:extLst>
                  <a:ext uri="{0D108BD9-81ED-4DB2-BD59-A6C34878D82A}">
                    <a16:rowId xmlns:a16="http://schemas.microsoft.com/office/drawing/2014/main" val="697703081"/>
                  </a:ext>
                </a:extLst>
              </a:tr>
              <a:tr h="373487">
                <a:tc>
                  <a:txBody>
                    <a:bodyPr/>
                    <a:lstStyle/>
                    <a:p>
                      <a:pPr algn="l" fontAlgn="t"/>
                      <a:r>
                        <a:rPr lang="ru-RU" sz="1600" b="0" i="0" u="none" strike="noStrike" dirty="0">
                          <a:solidFill>
                            <a:schemeClr val="bg1"/>
                          </a:solidFill>
                          <a:effectLst/>
                          <a:latin typeface="+mn-lt"/>
                        </a:rPr>
                        <a:t>таблица 3000, сумма строк 10.6.1, 10.6.2, графа 9                                                                                                                      </a:t>
                      </a:r>
                    </a:p>
                  </a:txBody>
                  <a:tcPr marL="90000" marR="9525" marT="9525" marB="0">
                    <a:solidFill>
                      <a:schemeClr val="accent1"/>
                    </a:solidFill>
                  </a:tcPr>
                </a:tc>
                <a:extLst>
                  <a:ext uri="{0D108BD9-81ED-4DB2-BD59-A6C34878D82A}">
                    <a16:rowId xmlns:a16="http://schemas.microsoft.com/office/drawing/2014/main" val="696425716"/>
                  </a:ext>
                </a:extLst>
              </a:tr>
              <a:tr h="476518">
                <a:tc>
                  <a:txBody>
                    <a:bodyPr/>
                    <a:lstStyle/>
                    <a:p>
                      <a:pPr algn="l" fontAlgn="t"/>
                      <a:r>
                        <a:rPr lang="ru-RU" sz="1600" b="0" i="0" u="none" strike="noStrike" dirty="0">
                          <a:solidFill>
                            <a:schemeClr val="bg1"/>
                          </a:solidFill>
                          <a:effectLst/>
                          <a:latin typeface="+mn-lt"/>
                        </a:rPr>
                        <a:t>таблица 3000, строка 10.6, графы  (15 -14) +10                                                         </a:t>
                      </a:r>
                    </a:p>
                  </a:txBody>
                  <a:tcPr marL="90000" marR="9525" marT="9525" marB="0">
                    <a:solidFill>
                      <a:schemeClr val="accent1"/>
                    </a:solidFill>
                  </a:tcPr>
                </a:tc>
                <a:extLst>
                  <a:ext uri="{0D108BD9-81ED-4DB2-BD59-A6C34878D82A}">
                    <a16:rowId xmlns:a16="http://schemas.microsoft.com/office/drawing/2014/main" val="4046513201"/>
                  </a:ext>
                </a:extLst>
              </a:tr>
              <a:tr h="759854">
                <a:tc>
                  <a:txBody>
                    <a:bodyPr/>
                    <a:lstStyle/>
                    <a:p>
                      <a:pPr algn="l" fontAlgn="t"/>
                      <a:endParaRPr lang="ru-RU" sz="1600" b="0" i="0" u="none" strike="noStrike" dirty="0">
                        <a:solidFill>
                          <a:schemeClr val="bg1"/>
                        </a:solidFill>
                        <a:effectLst/>
                        <a:latin typeface="+mn-lt"/>
                      </a:endParaRPr>
                    </a:p>
                    <a:p>
                      <a:pPr algn="l" fontAlgn="t"/>
                      <a:r>
                        <a:rPr lang="ru-RU" sz="1600" b="0" i="0" u="none" strike="noStrike" dirty="0">
                          <a:solidFill>
                            <a:schemeClr val="bg1"/>
                          </a:solidFill>
                          <a:effectLst/>
                          <a:latin typeface="+mn-lt"/>
                        </a:rPr>
                        <a:t>таблица 3000, строка 10.6, графа 4                                          </a:t>
                      </a:r>
                    </a:p>
                  </a:txBody>
                  <a:tcPr marL="90000" marR="9525" marT="9525" marB="0">
                    <a:solidFill>
                      <a:schemeClr val="accent1"/>
                    </a:solidFill>
                  </a:tcPr>
                </a:tc>
                <a:extLst>
                  <a:ext uri="{0D108BD9-81ED-4DB2-BD59-A6C34878D82A}">
                    <a16:rowId xmlns:a16="http://schemas.microsoft.com/office/drawing/2014/main" val="768998893"/>
                  </a:ext>
                </a:extLst>
              </a:tr>
              <a:tr h="734095">
                <a:tc>
                  <a:txBody>
                    <a:bodyPr/>
                    <a:lstStyle/>
                    <a:p>
                      <a:pPr algn="l" fontAlgn="t"/>
                      <a:r>
                        <a:rPr lang="ru-RU" sz="1600" b="0" i="0" u="none" strike="noStrike" dirty="0">
                          <a:solidFill>
                            <a:schemeClr val="bg1"/>
                          </a:solidFill>
                          <a:effectLst/>
                          <a:latin typeface="+mn-lt"/>
                        </a:rPr>
                        <a:t>таблицы 3000 сумма строк 7.6.2, 10.6.1, 10.6.2, 10.6.3, 10.6.4, графы  (15 -14) +10                                                                            </a:t>
                      </a:r>
                    </a:p>
                  </a:txBody>
                  <a:tcPr marL="90000" marR="9525" marT="9525" marB="0">
                    <a:solidFill>
                      <a:schemeClr val="accent1"/>
                    </a:solidFill>
                  </a:tcPr>
                </a:tc>
                <a:extLst>
                  <a:ext uri="{0D108BD9-81ED-4DB2-BD59-A6C34878D82A}">
                    <a16:rowId xmlns:a16="http://schemas.microsoft.com/office/drawing/2014/main" val="214307553"/>
                  </a:ext>
                </a:extLst>
              </a:tr>
            </a:tbl>
          </a:graphicData>
        </a:graphic>
      </p:graphicFrame>
      <p:sp>
        <p:nvSpPr>
          <p:cNvPr id="12" name="Стрелка: вправо 11">
            <a:extLst>
              <a:ext uri="{FF2B5EF4-FFF2-40B4-BE49-F238E27FC236}">
                <a16:creationId xmlns:a16="http://schemas.microsoft.com/office/drawing/2014/main" id="{E404FA44-7AD5-4319-AD0B-F9BF5B942086}"/>
              </a:ext>
            </a:extLst>
          </p:cNvPr>
          <p:cNvSpPr/>
          <p:nvPr/>
        </p:nvSpPr>
        <p:spPr>
          <a:xfrm>
            <a:off x="5607571" y="2934004"/>
            <a:ext cx="762619" cy="2921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право 12">
            <a:extLst>
              <a:ext uri="{FF2B5EF4-FFF2-40B4-BE49-F238E27FC236}">
                <a16:creationId xmlns:a16="http://schemas.microsoft.com/office/drawing/2014/main" id="{34F5314F-AC4E-4E78-89F2-EE25D4AFDFCB}"/>
              </a:ext>
            </a:extLst>
          </p:cNvPr>
          <p:cNvSpPr/>
          <p:nvPr/>
        </p:nvSpPr>
        <p:spPr>
          <a:xfrm>
            <a:off x="5608455" y="3479977"/>
            <a:ext cx="762618" cy="2921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право 13">
            <a:extLst>
              <a:ext uri="{FF2B5EF4-FFF2-40B4-BE49-F238E27FC236}">
                <a16:creationId xmlns:a16="http://schemas.microsoft.com/office/drawing/2014/main" id="{4A6A9E8C-D4AF-4C2B-8196-707AA0E70858}"/>
              </a:ext>
            </a:extLst>
          </p:cNvPr>
          <p:cNvSpPr/>
          <p:nvPr/>
        </p:nvSpPr>
        <p:spPr>
          <a:xfrm>
            <a:off x="5594420" y="3873407"/>
            <a:ext cx="815086" cy="2921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право 14">
            <a:extLst>
              <a:ext uri="{FF2B5EF4-FFF2-40B4-BE49-F238E27FC236}">
                <a16:creationId xmlns:a16="http://schemas.microsoft.com/office/drawing/2014/main" id="{CE0F23C9-8687-4D80-8F59-541289704A68}"/>
              </a:ext>
            </a:extLst>
          </p:cNvPr>
          <p:cNvSpPr/>
          <p:nvPr/>
        </p:nvSpPr>
        <p:spPr>
          <a:xfrm>
            <a:off x="5582221" y="4227799"/>
            <a:ext cx="815086" cy="2921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право 15">
            <a:extLst>
              <a:ext uri="{FF2B5EF4-FFF2-40B4-BE49-F238E27FC236}">
                <a16:creationId xmlns:a16="http://schemas.microsoft.com/office/drawing/2014/main" id="{4AA3016F-468A-4F3D-B6A2-ACC6F6AFF906}"/>
              </a:ext>
            </a:extLst>
          </p:cNvPr>
          <p:cNvSpPr/>
          <p:nvPr/>
        </p:nvSpPr>
        <p:spPr>
          <a:xfrm>
            <a:off x="5595757" y="4667200"/>
            <a:ext cx="801550" cy="2921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право 16">
            <a:extLst>
              <a:ext uri="{FF2B5EF4-FFF2-40B4-BE49-F238E27FC236}">
                <a16:creationId xmlns:a16="http://schemas.microsoft.com/office/drawing/2014/main" id="{05F5E851-C82F-432D-BBB0-8C7D875F8864}"/>
              </a:ext>
            </a:extLst>
          </p:cNvPr>
          <p:cNvSpPr/>
          <p:nvPr/>
        </p:nvSpPr>
        <p:spPr>
          <a:xfrm flipV="1">
            <a:off x="5594420" y="5294640"/>
            <a:ext cx="815088" cy="3429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право 17">
            <a:extLst>
              <a:ext uri="{FF2B5EF4-FFF2-40B4-BE49-F238E27FC236}">
                <a16:creationId xmlns:a16="http://schemas.microsoft.com/office/drawing/2014/main" id="{40C20D58-D97A-4629-A2AA-026D9B827A49}"/>
              </a:ext>
            </a:extLst>
          </p:cNvPr>
          <p:cNvSpPr/>
          <p:nvPr/>
        </p:nvSpPr>
        <p:spPr>
          <a:xfrm>
            <a:off x="5607571" y="5970998"/>
            <a:ext cx="815087" cy="3429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506070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BDA31D-9953-4D06-96A9-40EDAD70E4A1}"/>
              </a:ext>
            </a:extLst>
          </p:cNvPr>
          <p:cNvSpPr>
            <a:spLocks noGrp="1"/>
          </p:cNvSpPr>
          <p:nvPr>
            <p:ph type="title"/>
          </p:nvPr>
        </p:nvSpPr>
        <p:spPr>
          <a:xfrm>
            <a:off x="920124" y="3671247"/>
            <a:ext cx="10351752" cy="696037"/>
          </a:xfrm>
        </p:spPr>
        <p:txBody>
          <a:bodyPr>
            <a:noAutofit/>
          </a:bodyPr>
          <a:lstStyle/>
          <a:p>
            <a:r>
              <a:rPr lang="ru-RU" sz="9600" dirty="0">
                <a:solidFill>
                  <a:schemeClr val="accent1">
                    <a:lumMod val="75000"/>
                  </a:schemeClr>
                </a:solidFill>
              </a:rPr>
              <a:t>БЛАГОДАРИМ     ЗА ВНИМАНИЕ!</a:t>
            </a:r>
          </a:p>
        </p:txBody>
      </p:sp>
    </p:spTree>
    <p:extLst>
      <p:ext uri="{BB962C8B-B14F-4D97-AF65-F5344CB8AC3E}">
        <p14:creationId xmlns:p14="http://schemas.microsoft.com/office/powerpoint/2010/main" val="2273808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B831C9-16A2-4D65-B2C2-04468171C415}"/>
              </a:ext>
            </a:extLst>
          </p:cNvPr>
          <p:cNvSpPr>
            <a:spLocks noGrp="1"/>
          </p:cNvSpPr>
          <p:nvPr>
            <p:ph type="title"/>
          </p:nvPr>
        </p:nvSpPr>
        <p:spPr>
          <a:xfrm>
            <a:off x="913775" y="618517"/>
            <a:ext cx="10364451" cy="530775"/>
          </a:xfrm>
        </p:spPr>
        <p:txBody>
          <a:bodyPr>
            <a:normAutofit fontScale="90000"/>
          </a:bodyPr>
          <a:lstStyle/>
          <a:p>
            <a:r>
              <a:rPr lang="ru-RU" b="1" dirty="0">
                <a:solidFill>
                  <a:schemeClr val="accent6">
                    <a:lumMod val="50000"/>
                  </a:schemeClr>
                </a:solidFill>
              </a:rPr>
              <a:t>СООТВЕТСТВИЕ ДАННЫХ:</a:t>
            </a:r>
          </a:p>
        </p:txBody>
      </p:sp>
      <p:sp>
        <p:nvSpPr>
          <p:cNvPr id="3" name="Текст 2">
            <a:extLst>
              <a:ext uri="{FF2B5EF4-FFF2-40B4-BE49-F238E27FC236}">
                <a16:creationId xmlns:a16="http://schemas.microsoft.com/office/drawing/2014/main" id="{53BBD455-3DAA-47A0-B039-31A04F58FB55}"/>
              </a:ext>
            </a:extLst>
          </p:cNvPr>
          <p:cNvSpPr>
            <a:spLocks noGrp="1"/>
          </p:cNvSpPr>
          <p:nvPr>
            <p:ph type="body" idx="1"/>
          </p:nvPr>
        </p:nvSpPr>
        <p:spPr>
          <a:xfrm>
            <a:off x="913774" y="1288839"/>
            <a:ext cx="4873474" cy="530775"/>
          </a:xfrm>
        </p:spPr>
        <p:txBody>
          <a:bodyPr/>
          <a:lstStyle/>
          <a:p>
            <a:pPr algn="ctr"/>
            <a:r>
              <a:rPr lang="ru-RU" b="1" dirty="0">
                <a:solidFill>
                  <a:schemeClr val="accent1">
                    <a:lumMod val="75000"/>
                  </a:schemeClr>
                </a:solidFill>
              </a:rPr>
              <a:t>ФОРМА ФСН № 30 т.2510</a:t>
            </a:r>
          </a:p>
        </p:txBody>
      </p:sp>
      <p:graphicFrame>
        <p:nvGraphicFramePr>
          <p:cNvPr id="7" name="Объект 6">
            <a:extLst>
              <a:ext uri="{FF2B5EF4-FFF2-40B4-BE49-F238E27FC236}">
                <a16:creationId xmlns:a16="http://schemas.microsoft.com/office/drawing/2014/main" id="{65D75912-9B6E-4C96-884B-79B536561C17}"/>
              </a:ext>
            </a:extLst>
          </p:cNvPr>
          <p:cNvGraphicFramePr>
            <a:graphicFrameLocks noGrp="1"/>
          </p:cNvGraphicFramePr>
          <p:nvPr>
            <p:ph sz="quarter" idx="13"/>
            <p:extLst>
              <p:ext uri="{D42A27DB-BD31-4B8C-83A1-F6EECF244321}">
                <p14:modId xmlns:p14="http://schemas.microsoft.com/office/powerpoint/2010/main" val="3765962607"/>
              </p:ext>
            </p:extLst>
          </p:nvPr>
        </p:nvGraphicFramePr>
        <p:xfrm>
          <a:off x="479813" y="2108380"/>
          <a:ext cx="5508770" cy="4508709"/>
        </p:xfrm>
        <a:graphic>
          <a:graphicData uri="http://schemas.openxmlformats.org/drawingml/2006/table">
            <a:tbl>
              <a:tblPr firstRow="1" firstCol="1" bandRow="1">
                <a:tableStyleId>{5C22544A-7EE6-4342-B048-85BDC9FD1C3A}</a:tableStyleId>
              </a:tblPr>
              <a:tblGrid>
                <a:gridCol w="1926670">
                  <a:extLst>
                    <a:ext uri="{9D8B030D-6E8A-4147-A177-3AD203B41FA5}">
                      <a16:colId xmlns:a16="http://schemas.microsoft.com/office/drawing/2014/main" val="1130823570"/>
                    </a:ext>
                  </a:extLst>
                </a:gridCol>
                <a:gridCol w="612397">
                  <a:extLst>
                    <a:ext uri="{9D8B030D-6E8A-4147-A177-3AD203B41FA5}">
                      <a16:colId xmlns:a16="http://schemas.microsoft.com/office/drawing/2014/main" val="3168014146"/>
                    </a:ext>
                  </a:extLst>
                </a:gridCol>
                <a:gridCol w="559806">
                  <a:extLst>
                    <a:ext uri="{9D8B030D-6E8A-4147-A177-3AD203B41FA5}">
                      <a16:colId xmlns:a16="http://schemas.microsoft.com/office/drawing/2014/main" val="2283217293"/>
                    </a:ext>
                  </a:extLst>
                </a:gridCol>
                <a:gridCol w="1244984">
                  <a:extLst>
                    <a:ext uri="{9D8B030D-6E8A-4147-A177-3AD203B41FA5}">
                      <a16:colId xmlns:a16="http://schemas.microsoft.com/office/drawing/2014/main" val="205637854"/>
                    </a:ext>
                  </a:extLst>
                </a:gridCol>
                <a:gridCol w="1164913">
                  <a:extLst>
                    <a:ext uri="{9D8B030D-6E8A-4147-A177-3AD203B41FA5}">
                      <a16:colId xmlns:a16="http://schemas.microsoft.com/office/drawing/2014/main" val="229897034"/>
                    </a:ext>
                  </a:extLst>
                </a:gridCol>
              </a:tblGrid>
              <a:tr h="389747">
                <a:tc>
                  <a:txBody>
                    <a:bodyPr/>
                    <a:lstStyle/>
                    <a:p>
                      <a:pPr algn="ctr">
                        <a:lnSpc>
                          <a:spcPct val="107000"/>
                        </a:lnSpc>
                        <a:spcAft>
                          <a:spcPts val="0"/>
                        </a:spcAft>
                      </a:pPr>
                      <a:r>
                        <a:rPr lang="ru-RU" sz="1200" dirty="0">
                          <a:effectLst/>
                        </a:rPr>
                        <a:t>                             Контингенты</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a:effectLst/>
                        </a:rPr>
                        <a:t>Код строки в Медстат</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a:effectLst/>
                        </a:rPr>
                        <a:t>№ строки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dirty="0">
                          <a:effectLst/>
                        </a:rPr>
                        <a:t>Подлежало осмотрам</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a:effectLst/>
                        </a:rPr>
                        <a:t>Осмотрено</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extLst>
                  <a:ext uri="{0D108BD9-81ED-4DB2-BD59-A6C34878D82A}">
                    <a16:rowId xmlns:a16="http://schemas.microsoft.com/office/drawing/2014/main" val="1088785676"/>
                  </a:ext>
                </a:extLst>
              </a:tr>
              <a:tr h="162030">
                <a:tc>
                  <a:txBody>
                    <a:bodyPr/>
                    <a:lstStyle/>
                    <a:p>
                      <a:pPr algn="ctr">
                        <a:lnSpc>
                          <a:spcPct val="107000"/>
                        </a:lnSpc>
                        <a:spcAft>
                          <a:spcPts val="0"/>
                        </a:spcAft>
                      </a:pPr>
                      <a:r>
                        <a:rPr lang="ru-RU" sz="1200">
                          <a:effectLst/>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a:effectLst/>
                        </a:rPr>
                        <a:t>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a:effectLst/>
                        </a:rPr>
                        <a:t>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a:effectLst/>
                        </a:rPr>
                        <a:t>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extLst>
                  <a:ext uri="{0D108BD9-81ED-4DB2-BD59-A6C34878D82A}">
                    <a16:rowId xmlns:a16="http://schemas.microsoft.com/office/drawing/2014/main" val="3763361460"/>
                  </a:ext>
                </a:extLst>
              </a:tr>
              <a:tr h="521840">
                <a:tc>
                  <a:txBody>
                    <a:bodyPr/>
                    <a:lstStyle/>
                    <a:p>
                      <a:pPr algn="l">
                        <a:lnSpc>
                          <a:spcPct val="107000"/>
                        </a:lnSpc>
                        <a:spcAft>
                          <a:spcPts val="0"/>
                        </a:spcAft>
                      </a:pPr>
                      <a:r>
                        <a:rPr lang="ru-RU" sz="1200">
                          <a:effectLst/>
                        </a:rPr>
                        <a:t>Контингенты взрослого населения (18 лет и старше) - всего</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a:effectLst/>
                        </a:rPr>
                        <a:t>006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a:effectLst/>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dirty="0">
                          <a:effectLst/>
                        </a:rPr>
                        <a:t>ДОГВН+ПМО+</a:t>
                      </a:r>
                    </a:p>
                    <a:p>
                      <a:pPr algn="ctr">
                        <a:lnSpc>
                          <a:spcPct val="107000"/>
                        </a:lnSpc>
                        <a:spcAft>
                          <a:spcPts val="0"/>
                        </a:spcAft>
                      </a:pPr>
                      <a:r>
                        <a:rPr lang="ru-RU" sz="1200" dirty="0">
                          <a:effectLst/>
                        </a:rPr>
                        <a:t>УД+т.2516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solidFill>
                      <a:srgbClr val="FFFF00"/>
                    </a:solidFill>
                  </a:tcPr>
                </a:tc>
                <a:tc>
                  <a:txBody>
                    <a:bodyPr/>
                    <a:lstStyle/>
                    <a:p>
                      <a:pPr algn="ctr">
                        <a:lnSpc>
                          <a:spcPct val="107000"/>
                        </a:lnSpc>
                        <a:spcAft>
                          <a:spcPts val="0"/>
                        </a:spcAft>
                      </a:pPr>
                      <a:r>
                        <a:rPr lang="ru-RU" sz="1200">
                          <a:effectLst/>
                        </a:rPr>
                        <a:t>ДОГВН+ПМО+</a:t>
                      </a:r>
                    </a:p>
                    <a:p>
                      <a:pPr algn="ctr">
                        <a:lnSpc>
                          <a:spcPct val="107000"/>
                        </a:lnSpc>
                        <a:spcAft>
                          <a:spcPts val="0"/>
                        </a:spcAft>
                      </a:pPr>
                      <a:r>
                        <a:rPr lang="ru-RU" sz="1200">
                          <a:effectLst/>
                        </a:rPr>
                        <a:t>УД+т.2516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extLst>
                  <a:ext uri="{0D108BD9-81ED-4DB2-BD59-A6C34878D82A}">
                    <a16:rowId xmlns:a16="http://schemas.microsoft.com/office/drawing/2014/main" val="2269584909"/>
                  </a:ext>
                </a:extLst>
              </a:tr>
              <a:tr h="521840">
                <a:tc>
                  <a:txBody>
                    <a:bodyPr/>
                    <a:lstStyle/>
                    <a:p>
                      <a:pPr algn="l">
                        <a:lnSpc>
                          <a:spcPct val="107000"/>
                        </a:lnSpc>
                        <a:spcAft>
                          <a:spcPts val="0"/>
                        </a:spcAft>
                      </a:pPr>
                      <a:r>
                        <a:rPr lang="ru-RU" sz="1200">
                          <a:effectLst/>
                        </a:rPr>
                        <a:t>    из них: </a:t>
                      </a:r>
                      <a:br>
                        <a:rPr lang="ru-RU" sz="1200">
                          <a:effectLst/>
                        </a:rPr>
                      </a:br>
                      <a:r>
                        <a:rPr lang="ru-RU" sz="1200">
                          <a:effectLst/>
                        </a:rPr>
                        <a:t>    старше трудоспособного возраста</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a:effectLst/>
                        </a:rPr>
                        <a:t>061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a:effectLst/>
                        </a:rPr>
                        <a:t>6.1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extLst>
                  <a:ext uri="{0D108BD9-81ED-4DB2-BD59-A6C34878D82A}">
                    <a16:rowId xmlns:a16="http://schemas.microsoft.com/office/drawing/2014/main" val="1728301607"/>
                  </a:ext>
                </a:extLst>
              </a:tr>
              <a:tr h="521840">
                <a:tc>
                  <a:txBody>
                    <a:bodyPr/>
                    <a:lstStyle/>
                    <a:p>
                      <a:pPr indent="127000" algn="l">
                        <a:lnSpc>
                          <a:spcPct val="107000"/>
                        </a:lnSpc>
                        <a:spcAft>
                          <a:spcPts val="0"/>
                        </a:spcAft>
                      </a:pPr>
                      <a:r>
                        <a:rPr lang="ru-RU" sz="1200">
                          <a:effectLst/>
                        </a:rPr>
                        <a:t>из них: диспансеризация определенных групп взрослого населения</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a:effectLst/>
                        </a:rPr>
                        <a:t>062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a:effectLst/>
                        </a:rPr>
                        <a:t>6.2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a:effectLst/>
                        </a:rPr>
                        <a:t>ДОГВН+УД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dirty="0">
                          <a:effectLst/>
                        </a:rPr>
                        <a:t>ДОГВН+УД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solidFill>
                      <a:srgbClr val="00B0F0"/>
                    </a:solidFill>
                  </a:tcPr>
                </a:tc>
                <a:extLst>
                  <a:ext uri="{0D108BD9-81ED-4DB2-BD59-A6C34878D82A}">
                    <a16:rowId xmlns:a16="http://schemas.microsoft.com/office/drawing/2014/main" val="4000264192"/>
                  </a:ext>
                </a:extLst>
              </a:tr>
              <a:tr h="389747">
                <a:tc>
                  <a:txBody>
                    <a:bodyPr/>
                    <a:lstStyle/>
                    <a:p>
                      <a:pPr indent="254000" algn="l">
                        <a:lnSpc>
                          <a:spcPct val="107000"/>
                        </a:lnSpc>
                        <a:spcAft>
                          <a:spcPts val="0"/>
                        </a:spcAft>
                      </a:pPr>
                      <a:r>
                        <a:rPr lang="ru-RU" sz="1200">
                          <a:effectLst/>
                        </a:rPr>
                        <a:t>из них: старше трудоспособного возраста</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a:effectLst/>
                        </a:rPr>
                        <a:t>621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a:effectLst/>
                        </a:rPr>
                        <a:t>6.2.1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extLst>
                  <a:ext uri="{0D108BD9-81ED-4DB2-BD59-A6C34878D82A}">
                    <a16:rowId xmlns:a16="http://schemas.microsoft.com/office/drawing/2014/main" val="3990956980"/>
                  </a:ext>
                </a:extLst>
              </a:tr>
              <a:tr h="918120">
                <a:tc>
                  <a:txBody>
                    <a:bodyPr/>
                    <a:lstStyle/>
                    <a:p>
                      <a:pPr indent="254000" algn="l">
                        <a:lnSpc>
                          <a:spcPct val="107000"/>
                        </a:lnSpc>
                        <a:spcAft>
                          <a:spcPts val="0"/>
                        </a:spcAft>
                      </a:pPr>
                      <a:r>
                        <a:rPr lang="ru-RU" sz="1200">
                          <a:effectLst/>
                        </a:rPr>
                        <a:t>углубленная диспансеризация граждан, переболевших новой короновирусной инфекцией COVID-19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a:effectLst/>
                        </a:rPr>
                        <a:t>622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a:effectLst/>
                        </a:rPr>
                        <a:t>6.2.2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dirty="0">
                          <a:effectLst/>
                        </a:rPr>
                        <a:t>УД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dirty="0">
                          <a:effectLst/>
                        </a:rPr>
                        <a:t> УД</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extLst>
                  <a:ext uri="{0D108BD9-81ED-4DB2-BD59-A6C34878D82A}">
                    <a16:rowId xmlns:a16="http://schemas.microsoft.com/office/drawing/2014/main" val="2220012030"/>
                  </a:ext>
                </a:extLst>
              </a:tr>
              <a:tr h="257654">
                <a:tc>
                  <a:txBody>
                    <a:bodyPr/>
                    <a:lstStyle/>
                    <a:p>
                      <a:pPr algn="l">
                        <a:lnSpc>
                          <a:spcPct val="107000"/>
                        </a:lnSpc>
                        <a:spcAft>
                          <a:spcPts val="0"/>
                        </a:spcAft>
                      </a:pPr>
                      <a:r>
                        <a:rPr lang="ru-RU" sz="1200">
                          <a:effectLst/>
                        </a:rPr>
                        <a:t>Всего (сумма строк 1, 3, 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a:effectLst/>
                        </a:rPr>
                        <a:t>007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a:effectLst/>
                        </a:rPr>
                        <a:t>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tc>
                  <a:txBody>
                    <a:bodyPr/>
                    <a:lstStyle/>
                    <a:p>
                      <a:pPr algn="ctr">
                        <a:lnSpc>
                          <a:spcPct val="107000"/>
                        </a:lnSpc>
                        <a:spcAft>
                          <a:spcPts val="0"/>
                        </a:spcAft>
                      </a:pPr>
                      <a:r>
                        <a:rPr lang="ru-RU"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556" marR="55556" marT="0" marB="0" anchor="ctr"/>
                </a:tc>
                <a:extLst>
                  <a:ext uri="{0D108BD9-81ED-4DB2-BD59-A6C34878D82A}">
                    <a16:rowId xmlns:a16="http://schemas.microsoft.com/office/drawing/2014/main" val="1492810889"/>
                  </a:ext>
                </a:extLst>
              </a:tr>
            </a:tbl>
          </a:graphicData>
        </a:graphic>
      </p:graphicFrame>
      <p:sp>
        <p:nvSpPr>
          <p:cNvPr id="5" name="Текст 4">
            <a:extLst>
              <a:ext uri="{FF2B5EF4-FFF2-40B4-BE49-F238E27FC236}">
                <a16:creationId xmlns:a16="http://schemas.microsoft.com/office/drawing/2014/main" id="{E004B65E-E3BB-407F-BFDE-6EA79518CC56}"/>
              </a:ext>
            </a:extLst>
          </p:cNvPr>
          <p:cNvSpPr>
            <a:spLocks noGrp="1"/>
          </p:cNvSpPr>
          <p:nvPr>
            <p:ph type="body" sz="quarter" idx="3"/>
          </p:nvPr>
        </p:nvSpPr>
        <p:spPr>
          <a:xfrm>
            <a:off x="6404754" y="1288839"/>
            <a:ext cx="4881804" cy="530775"/>
          </a:xfrm>
        </p:spPr>
        <p:txBody>
          <a:bodyPr/>
          <a:lstStyle/>
          <a:p>
            <a:pPr algn="ctr"/>
            <a:r>
              <a:rPr lang="ru-RU" b="1" dirty="0">
                <a:solidFill>
                  <a:schemeClr val="accent1">
                    <a:lumMod val="75000"/>
                  </a:schemeClr>
                </a:solidFill>
              </a:rPr>
              <a:t>ФОРМА ФСН № 131 т.1000</a:t>
            </a:r>
          </a:p>
        </p:txBody>
      </p:sp>
      <p:graphicFrame>
        <p:nvGraphicFramePr>
          <p:cNvPr id="8" name="Объект 7">
            <a:extLst>
              <a:ext uri="{FF2B5EF4-FFF2-40B4-BE49-F238E27FC236}">
                <a16:creationId xmlns:a16="http://schemas.microsoft.com/office/drawing/2014/main" id="{2CAE9011-C644-43F9-8D6F-8AB88B935709}"/>
              </a:ext>
            </a:extLst>
          </p:cNvPr>
          <p:cNvGraphicFramePr>
            <a:graphicFrameLocks noGrp="1"/>
          </p:cNvGraphicFramePr>
          <p:nvPr>
            <p:ph sz="quarter" idx="14"/>
            <p:extLst>
              <p:ext uri="{D42A27DB-BD31-4B8C-83A1-F6EECF244321}">
                <p14:modId xmlns:p14="http://schemas.microsoft.com/office/powerpoint/2010/main" val="4177852208"/>
              </p:ext>
            </p:extLst>
          </p:nvPr>
        </p:nvGraphicFramePr>
        <p:xfrm>
          <a:off x="6616467" y="2125126"/>
          <a:ext cx="5144898" cy="2062531"/>
        </p:xfrm>
        <a:graphic>
          <a:graphicData uri="http://schemas.openxmlformats.org/drawingml/2006/table">
            <a:tbl>
              <a:tblPr firstRow="1" firstCol="1" bandRow="1">
                <a:tableStyleId>{5C22544A-7EE6-4342-B048-85BDC9FD1C3A}</a:tableStyleId>
              </a:tblPr>
              <a:tblGrid>
                <a:gridCol w="1176389">
                  <a:extLst>
                    <a:ext uri="{9D8B030D-6E8A-4147-A177-3AD203B41FA5}">
                      <a16:colId xmlns:a16="http://schemas.microsoft.com/office/drawing/2014/main" val="1760809109"/>
                    </a:ext>
                  </a:extLst>
                </a:gridCol>
                <a:gridCol w="580975">
                  <a:extLst>
                    <a:ext uri="{9D8B030D-6E8A-4147-A177-3AD203B41FA5}">
                      <a16:colId xmlns:a16="http://schemas.microsoft.com/office/drawing/2014/main" val="487937801"/>
                    </a:ext>
                  </a:extLst>
                </a:gridCol>
                <a:gridCol w="1176389">
                  <a:extLst>
                    <a:ext uri="{9D8B030D-6E8A-4147-A177-3AD203B41FA5}">
                      <a16:colId xmlns:a16="http://schemas.microsoft.com/office/drawing/2014/main" val="4284042160"/>
                    </a:ext>
                  </a:extLst>
                </a:gridCol>
                <a:gridCol w="786551">
                  <a:extLst>
                    <a:ext uri="{9D8B030D-6E8A-4147-A177-3AD203B41FA5}">
                      <a16:colId xmlns:a16="http://schemas.microsoft.com/office/drawing/2014/main" val="1931048883"/>
                    </a:ext>
                  </a:extLst>
                </a:gridCol>
                <a:gridCol w="712297">
                  <a:extLst>
                    <a:ext uri="{9D8B030D-6E8A-4147-A177-3AD203B41FA5}">
                      <a16:colId xmlns:a16="http://schemas.microsoft.com/office/drawing/2014/main" val="267943919"/>
                    </a:ext>
                  </a:extLst>
                </a:gridCol>
                <a:gridCol w="712297">
                  <a:extLst>
                    <a:ext uri="{9D8B030D-6E8A-4147-A177-3AD203B41FA5}">
                      <a16:colId xmlns:a16="http://schemas.microsoft.com/office/drawing/2014/main" val="4091799958"/>
                    </a:ext>
                  </a:extLst>
                </a:gridCol>
              </a:tblGrid>
              <a:tr h="320472">
                <a:tc rowSpan="3">
                  <a:txBody>
                    <a:bodyPr/>
                    <a:lstStyle/>
                    <a:p>
                      <a:pPr algn="ctr">
                        <a:lnSpc>
                          <a:spcPct val="107000"/>
                        </a:lnSpc>
                        <a:spcAft>
                          <a:spcPts val="0"/>
                        </a:spcAft>
                      </a:pPr>
                      <a:r>
                        <a:rPr lang="ru-RU" sz="1200" dirty="0">
                          <a:effectLst/>
                        </a:rPr>
                        <a:t>Возраст</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a:lnSpc>
                          <a:spcPct val="107000"/>
                        </a:lnSpc>
                        <a:spcAft>
                          <a:spcPts val="0"/>
                        </a:spcAft>
                      </a:pPr>
                      <a:r>
                        <a:rPr lang="ru-RU" sz="1200" dirty="0">
                          <a:effectLst/>
                        </a:rPr>
                        <a:t>№</a:t>
                      </a:r>
                      <a:br>
                        <a:rPr lang="ru-RU" sz="1200" dirty="0">
                          <a:effectLst/>
                        </a:rPr>
                      </a:br>
                      <a:r>
                        <a:rPr lang="ru-RU" sz="1200" dirty="0">
                          <a:effectLst/>
                        </a:rPr>
                        <a:t>строки</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algn="ctr">
                        <a:lnSpc>
                          <a:spcPct val="107000"/>
                        </a:lnSpc>
                        <a:spcAft>
                          <a:spcPts val="0"/>
                        </a:spcAft>
                      </a:pPr>
                      <a:r>
                        <a:rPr lang="ru-RU" sz="1200" dirty="0">
                          <a:effectLst/>
                        </a:rPr>
                        <a:t>Все взрослое население</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425589223"/>
                  </a:ext>
                </a:extLst>
              </a:tr>
              <a:tr h="190500">
                <a:tc vMerge="1">
                  <a:txBody>
                    <a:bodyPr/>
                    <a:lstStyle/>
                    <a:p>
                      <a:endParaRPr lang="ru-RU"/>
                    </a:p>
                  </a:txBody>
                  <a:tcPr/>
                </a:tc>
                <a:tc vMerge="1">
                  <a:txBody>
                    <a:bodyPr/>
                    <a:lstStyle/>
                    <a:p>
                      <a:endParaRPr lang="ru-RU"/>
                    </a:p>
                  </a:txBody>
                  <a:tcPr/>
                </a:tc>
                <a:tc rowSpan="2">
                  <a:txBody>
                    <a:bodyPr/>
                    <a:lstStyle/>
                    <a:p>
                      <a:pPr algn="ctr">
                        <a:lnSpc>
                          <a:spcPct val="107000"/>
                        </a:lnSpc>
                        <a:spcAft>
                          <a:spcPts val="0"/>
                        </a:spcAft>
                      </a:pPr>
                      <a:r>
                        <a:rPr lang="ru-RU" sz="1200" dirty="0">
                          <a:effectLst/>
                        </a:rPr>
                        <a:t>Численность прикрепленного взрослого населения на 01.01 текущего года</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lgn="ctr">
                        <a:lnSpc>
                          <a:spcPct val="107000"/>
                        </a:lnSpc>
                        <a:spcAft>
                          <a:spcPts val="0"/>
                        </a:spcAft>
                      </a:pPr>
                      <a:r>
                        <a:rPr lang="ru-RU" sz="1200" dirty="0">
                          <a:effectLst/>
                        </a:rPr>
                        <a:t>Из них</a:t>
                      </a:r>
                      <a:br>
                        <a:rPr lang="ru-RU" sz="1200" dirty="0">
                          <a:effectLst/>
                        </a:rPr>
                      </a:br>
                      <a:r>
                        <a:rPr lang="ru-RU" sz="1200" dirty="0">
                          <a:effectLst/>
                        </a:rPr>
                        <a:t>по плану подлежат:</a:t>
                      </a:r>
                      <a:br>
                        <a:rPr lang="ru-RU" sz="1200" dirty="0">
                          <a:effectLst/>
                        </a:rPr>
                      </a:br>
                      <a:r>
                        <a:rPr lang="ru-RU" sz="1200" dirty="0">
                          <a:effectLst/>
                        </a:rPr>
                        <a:t>ПМО и </a:t>
                      </a:r>
                      <a:br>
                        <a:rPr lang="ru-RU" sz="1200" dirty="0">
                          <a:effectLst/>
                        </a:rPr>
                      </a:br>
                      <a:r>
                        <a:rPr lang="ru-RU" sz="1200" dirty="0">
                          <a:effectLst/>
                        </a:rPr>
                        <a:t>ДОГВН</a:t>
                      </a:r>
                      <a:br>
                        <a:rPr lang="ru-RU" sz="1200" dirty="0">
                          <a:effectLst/>
                        </a:rPr>
                      </a:br>
                      <a:r>
                        <a:rPr lang="ru-RU" sz="1200" dirty="0">
                          <a:effectLst/>
                        </a:rPr>
                        <a:t>(чел.)</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07000"/>
                        </a:lnSpc>
                        <a:spcAft>
                          <a:spcPts val="0"/>
                        </a:spcAft>
                      </a:pPr>
                      <a:r>
                        <a:rPr lang="ru-RU" sz="1200">
                          <a:effectLst/>
                        </a:rPr>
                        <a:t>Из них прошли: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extLst>
                  <a:ext uri="{0D108BD9-81ED-4DB2-BD59-A6C34878D82A}">
                    <a16:rowId xmlns:a16="http://schemas.microsoft.com/office/drawing/2014/main" val="3507584979"/>
                  </a:ext>
                </a:extLst>
              </a:tr>
              <a:tr h="81915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200" dirty="0">
                          <a:effectLst/>
                        </a:rPr>
                        <a:t>ПМО</a:t>
                      </a:r>
                      <a:br>
                        <a:rPr lang="ru-RU" sz="1200" dirty="0">
                          <a:effectLst/>
                        </a:rPr>
                      </a:br>
                      <a:r>
                        <a:rPr lang="ru-RU" sz="1200" dirty="0">
                          <a:effectLst/>
                        </a:rPr>
                        <a:t>(чел.)</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200" dirty="0">
                          <a:effectLst/>
                        </a:rPr>
                        <a:t>ДОГВН</a:t>
                      </a:r>
                      <a:br>
                        <a:rPr lang="ru-RU" sz="1200" dirty="0">
                          <a:effectLst/>
                        </a:rPr>
                      </a:br>
                      <a:r>
                        <a:rPr lang="ru-RU" sz="1200" dirty="0">
                          <a:effectLst/>
                        </a:rPr>
                        <a:t>(чел.)</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64045438"/>
                  </a:ext>
                </a:extLst>
              </a:tr>
              <a:tr h="190500">
                <a:tc>
                  <a:txBody>
                    <a:bodyPr/>
                    <a:lstStyle/>
                    <a:p>
                      <a:pPr algn="ctr">
                        <a:lnSpc>
                          <a:spcPct val="107000"/>
                        </a:lnSpc>
                        <a:spcAft>
                          <a:spcPts val="0"/>
                        </a:spcAft>
                      </a:pPr>
                      <a:r>
                        <a:rPr lang="ru-RU" sz="1200">
                          <a:effectLst/>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200" dirty="0">
                          <a:effectLst/>
                        </a:rPr>
                        <a:t>2</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200" dirty="0">
                          <a:effectLst/>
                        </a:rPr>
                        <a:t>3</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200">
                          <a:effectLst/>
                        </a:rPr>
                        <a:t>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200">
                          <a:effectLst/>
                        </a:rPr>
                        <a:t>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200">
                          <a:effectLst/>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112998685"/>
                  </a:ext>
                </a:extLst>
              </a:tr>
              <a:tr h="190500">
                <a:tc>
                  <a:txBody>
                    <a:bodyPr/>
                    <a:lstStyle/>
                    <a:p>
                      <a:pPr algn="ctr">
                        <a:lnSpc>
                          <a:spcPct val="107000"/>
                        </a:lnSpc>
                        <a:spcAft>
                          <a:spcPts val="0"/>
                        </a:spcAft>
                      </a:pPr>
                      <a:r>
                        <a:rPr lang="ru-RU" sz="1200">
                          <a:effectLst/>
                        </a:rPr>
                        <a:t>Всего</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200" dirty="0">
                          <a:effectLst/>
                        </a:rPr>
                        <a:t>08</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200" dirty="0">
                          <a:effectLst/>
                          <a:highlight>
                            <a:srgbClr val="FFFF00"/>
                          </a:highlight>
                        </a:rPr>
                        <a:t> </a:t>
                      </a:r>
                      <a:endParaRPr lang="ru-RU"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algn="ctr">
                        <a:lnSpc>
                          <a:spcPct val="107000"/>
                        </a:lnSpc>
                        <a:spcAft>
                          <a:spcPts val="0"/>
                        </a:spcAft>
                      </a:pPr>
                      <a:r>
                        <a:rPr lang="ru-RU"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00B0F0"/>
                    </a:solidFill>
                  </a:tcPr>
                </a:tc>
                <a:extLst>
                  <a:ext uri="{0D108BD9-81ED-4DB2-BD59-A6C34878D82A}">
                    <a16:rowId xmlns:a16="http://schemas.microsoft.com/office/drawing/2014/main" val="372478226"/>
                  </a:ext>
                </a:extLst>
              </a:tr>
            </a:tbl>
          </a:graphicData>
        </a:graphic>
      </p:graphicFrame>
    </p:spTree>
    <p:extLst>
      <p:ext uri="{BB962C8B-B14F-4D97-AF65-F5344CB8AC3E}">
        <p14:creationId xmlns:p14="http://schemas.microsoft.com/office/powerpoint/2010/main" val="1098769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7FB88C-8AFD-4000-AA82-E8A89D400F90}"/>
              </a:ext>
            </a:extLst>
          </p:cNvPr>
          <p:cNvSpPr>
            <a:spLocks noGrp="1"/>
          </p:cNvSpPr>
          <p:nvPr>
            <p:ph type="title"/>
          </p:nvPr>
        </p:nvSpPr>
        <p:spPr>
          <a:xfrm>
            <a:off x="989974" y="268713"/>
            <a:ext cx="10364451" cy="679994"/>
          </a:xfrm>
        </p:spPr>
        <p:txBody>
          <a:bodyPr/>
          <a:lstStyle/>
          <a:p>
            <a:r>
              <a:rPr lang="ru-RU" b="1" dirty="0">
                <a:solidFill>
                  <a:schemeClr val="accent6">
                    <a:lumMod val="50000"/>
                  </a:schemeClr>
                </a:solidFill>
              </a:rPr>
              <a:t>СООТВЕТСТВИЕ ДАННЫХ:</a:t>
            </a:r>
            <a:endParaRPr lang="ru-RU" b="1" dirty="0"/>
          </a:p>
        </p:txBody>
      </p:sp>
      <p:sp>
        <p:nvSpPr>
          <p:cNvPr id="3" name="Текст 2">
            <a:extLst>
              <a:ext uri="{FF2B5EF4-FFF2-40B4-BE49-F238E27FC236}">
                <a16:creationId xmlns:a16="http://schemas.microsoft.com/office/drawing/2014/main" id="{176EE934-3435-4BC9-A74E-B5126FA7B35A}"/>
              </a:ext>
            </a:extLst>
          </p:cNvPr>
          <p:cNvSpPr>
            <a:spLocks noGrp="1"/>
          </p:cNvSpPr>
          <p:nvPr>
            <p:ph type="body" idx="1"/>
          </p:nvPr>
        </p:nvSpPr>
        <p:spPr>
          <a:xfrm>
            <a:off x="1146327" y="948707"/>
            <a:ext cx="4873474" cy="679994"/>
          </a:xfrm>
        </p:spPr>
        <p:txBody>
          <a:bodyPr/>
          <a:lstStyle/>
          <a:p>
            <a:pPr algn="ctr">
              <a:spcBef>
                <a:spcPts val="0"/>
              </a:spcBef>
            </a:pPr>
            <a:r>
              <a:rPr lang="ru-RU" b="1" dirty="0">
                <a:solidFill>
                  <a:schemeClr val="accent1">
                    <a:lumMod val="75000"/>
                  </a:schemeClr>
                </a:solidFill>
              </a:rPr>
              <a:t>МОНИТОРИНГ </a:t>
            </a:r>
          </a:p>
          <a:p>
            <a:pPr algn="ctr">
              <a:spcBef>
                <a:spcPts val="0"/>
              </a:spcBef>
            </a:pPr>
            <a:r>
              <a:rPr lang="ru-RU" b="1" dirty="0">
                <a:solidFill>
                  <a:schemeClr val="accent1">
                    <a:lumMod val="75000"/>
                  </a:schemeClr>
                </a:solidFill>
              </a:rPr>
              <a:t>«СТАРШЕЕ ПОКОЛЕНИЕ»</a:t>
            </a:r>
          </a:p>
        </p:txBody>
      </p:sp>
      <p:graphicFrame>
        <p:nvGraphicFramePr>
          <p:cNvPr id="7" name="Объект 6">
            <a:extLst>
              <a:ext uri="{FF2B5EF4-FFF2-40B4-BE49-F238E27FC236}">
                <a16:creationId xmlns:a16="http://schemas.microsoft.com/office/drawing/2014/main" id="{4B1610F5-1903-4D94-A6C4-8C870DC73988}"/>
              </a:ext>
            </a:extLst>
          </p:cNvPr>
          <p:cNvGraphicFramePr>
            <a:graphicFrameLocks noGrp="1"/>
          </p:cNvGraphicFramePr>
          <p:nvPr>
            <p:ph sz="quarter" idx="13"/>
            <p:extLst>
              <p:ext uri="{D42A27DB-BD31-4B8C-83A1-F6EECF244321}">
                <p14:modId xmlns:p14="http://schemas.microsoft.com/office/powerpoint/2010/main" val="3740239094"/>
              </p:ext>
            </p:extLst>
          </p:nvPr>
        </p:nvGraphicFramePr>
        <p:xfrm>
          <a:off x="1146327" y="1838795"/>
          <a:ext cx="4404360" cy="939800"/>
        </p:xfrm>
        <a:graphic>
          <a:graphicData uri="http://schemas.openxmlformats.org/drawingml/2006/table">
            <a:tbl>
              <a:tblPr firstRow="1" firstCol="1" bandRow="1">
                <a:tableStyleId>{5C22544A-7EE6-4342-B048-85BDC9FD1C3A}</a:tableStyleId>
              </a:tblPr>
              <a:tblGrid>
                <a:gridCol w="1054100">
                  <a:extLst>
                    <a:ext uri="{9D8B030D-6E8A-4147-A177-3AD203B41FA5}">
                      <a16:colId xmlns:a16="http://schemas.microsoft.com/office/drawing/2014/main" val="779460269"/>
                    </a:ext>
                  </a:extLst>
                </a:gridCol>
                <a:gridCol w="3350260">
                  <a:extLst>
                    <a:ext uri="{9D8B030D-6E8A-4147-A177-3AD203B41FA5}">
                      <a16:colId xmlns:a16="http://schemas.microsoft.com/office/drawing/2014/main" val="2624845892"/>
                    </a:ext>
                  </a:extLst>
                </a:gridCol>
              </a:tblGrid>
              <a:tr h="238125">
                <a:tc>
                  <a:txBody>
                    <a:bodyPr/>
                    <a:lstStyle/>
                    <a:p>
                      <a:pPr algn="ctr">
                        <a:lnSpc>
                          <a:spcPct val="107000"/>
                        </a:lnSpc>
                        <a:spcAft>
                          <a:spcPts val="0"/>
                        </a:spcAft>
                      </a:pPr>
                      <a:r>
                        <a:rPr lang="ru-RU" sz="1400">
                          <a:effectLst/>
                        </a:rPr>
                        <a:t>№ строки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Наименование показателя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84703355"/>
                  </a:ext>
                </a:extLst>
              </a:tr>
              <a:tr h="701675">
                <a:tc>
                  <a:txBody>
                    <a:bodyPr/>
                    <a:lstStyle/>
                    <a:p>
                      <a:pPr algn="ctr">
                        <a:lnSpc>
                          <a:spcPct val="107000"/>
                        </a:lnSpc>
                        <a:spcAft>
                          <a:spcPts val="0"/>
                        </a:spcAft>
                      </a:pPr>
                      <a:r>
                        <a:rPr lang="ru-RU" sz="14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u-RU" sz="1400" dirty="0">
                          <a:effectLst/>
                        </a:rPr>
                        <a:t>Число поступивших на геронтологические койки в возрасте 60 лет и старше, чел.</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34782205"/>
                  </a:ext>
                </a:extLst>
              </a:tr>
            </a:tbl>
          </a:graphicData>
        </a:graphic>
      </p:graphicFrame>
      <p:sp>
        <p:nvSpPr>
          <p:cNvPr id="5" name="Текст 4">
            <a:extLst>
              <a:ext uri="{FF2B5EF4-FFF2-40B4-BE49-F238E27FC236}">
                <a16:creationId xmlns:a16="http://schemas.microsoft.com/office/drawing/2014/main" id="{69785D06-5FFE-455D-B49A-84E63926166B}"/>
              </a:ext>
            </a:extLst>
          </p:cNvPr>
          <p:cNvSpPr>
            <a:spLocks noGrp="1"/>
          </p:cNvSpPr>
          <p:nvPr>
            <p:ph type="body" sz="quarter" idx="3"/>
          </p:nvPr>
        </p:nvSpPr>
        <p:spPr>
          <a:xfrm>
            <a:off x="6283998" y="948707"/>
            <a:ext cx="4881804" cy="502588"/>
          </a:xfrm>
        </p:spPr>
        <p:txBody>
          <a:bodyPr/>
          <a:lstStyle/>
          <a:p>
            <a:pPr algn="ctr"/>
            <a:r>
              <a:rPr lang="ru-RU" b="1" dirty="0">
                <a:solidFill>
                  <a:schemeClr val="accent1">
                    <a:lumMod val="75000"/>
                  </a:schemeClr>
                </a:solidFill>
              </a:rPr>
              <a:t>ФОРМЫ ФСН</a:t>
            </a:r>
          </a:p>
        </p:txBody>
      </p:sp>
      <p:graphicFrame>
        <p:nvGraphicFramePr>
          <p:cNvPr id="8" name="Объект 7">
            <a:extLst>
              <a:ext uri="{FF2B5EF4-FFF2-40B4-BE49-F238E27FC236}">
                <a16:creationId xmlns:a16="http://schemas.microsoft.com/office/drawing/2014/main" id="{BBD523B4-C75B-433A-9F56-175A884A5C20}"/>
              </a:ext>
            </a:extLst>
          </p:cNvPr>
          <p:cNvGraphicFramePr>
            <a:graphicFrameLocks noGrp="1"/>
          </p:cNvGraphicFramePr>
          <p:nvPr>
            <p:ph sz="quarter" idx="14"/>
            <p:extLst>
              <p:ext uri="{D42A27DB-BD31-4B8C-83A1-F6EECF244321}">
                <p14:modId xmlns:p14="http://schemas.microsoft.com/office/powerpoint/2010/main" val="4081798009"/>
              </p:ext>
            </p:extLst>
          </p:nvPr>
        </p:nvGraphicFramePr>
        <p:xfrm>
          <a:off x="6308052" y="1838795"/>
          <a:ext cx="4857750" cy="1131062"/>
        </p:xfrm>
        <a:graphic>
          <a:graphicData uri="http://schemas.openxmlformats.org/drawingml/2006/table">
            <a:tbl>
              <a:tblPr firstRow="1" firstCol="1" bandRow="1">
                <a:tableStyleId>{5C22544A-7EE6-4342-B048-85BDC9FD1C3A}</a:tableStyleId>
              </a:tblPr>
              <a:tblGrid>
                <a:gridCol w="4857750">
                  <a:extLst>
                    <a:ext uri="{9D8B030D-6E8A-4147-A177-3AD203B41FA5}">
                      <a16:colId xmlns:a16="http://schemas.microsoft.com/office/drawing/2014/main" val="3551464754"/>
                    </a:ext>
                  </a:extLst>
                </a:gridCol>
              </a:tblGrid>
              <a:tr h="1048385">
                <a:tc>
                  <a:txBody>
                    <a:bodyPr/>
                    <a:lstStyle/>
                    <a:p>
                      <a:pPr algn="ctr">
                        <a:lnSpc>
                          <a:spcPct val="107000"/>
                        </a:lnSpc>
                        <a:spcAft>
                          <a:spcPts val="0"/>
                        </a:spcAft>
                      </a:pPr>
                      <a:r>
                        <a:rPr lang="ru-RU" sz="1400" dirty="0">
                          <a:effectLst/>
                        </a:rPr>
                        <a:t>Число поступивших на геронтологические койки в возрасте 60 лет с начала текущего года по конец отчетного периода. Вносятся сведения, касающиеся только учреждений Минздрава, которые в дальнейшем будут учтены </a:t>
                      </a:r>
                      <a:endParaRPr lang="ru-RU" sz="1100" dirty="0">
                        <a:effectLst/>
                      </a:endParaRPr>
                    </a:p>
                    <a:p>
                      <a:pPr algn="ctr">
                        <a:lnSpc>
                          <a:spcPct val="107000"/>
                        </a:lnSpc>
                        <a:spcAft>
                          <a:spcPts val="0"/>
                        </a:spcAft>
                      </a:pPr>
                      <a:r>
                        <a:rPr lang="ru-RU" sz="1400" dirty="0">
                          <a:effectLst/>
                        </a:rPr>
                        <a:t>в ФФСН 30 (т.3100, строка 12, столбец 6).</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66955809"/>
                  </a:ext>
                </a:extLst>
              </a:tr>
            </a:tbl>
          </a:graphicData>
        </a:graphic>
      </p:graphicFrame>
      <p:graphicFrame>
        <p:nvGraphicFramePr>
          <p:cNvPr id="9" name="Таблица 8">
            <a:extLst>
              <a:ext uri="{FF2B5EF4-FFF2-40B4-BE49-F238E27FC236}">
                <a16:creationId xmlns:a16="http://schemas.microsoft.com/office/drawing/2014/main" id="{318AE70F-C68B-4E2E-91CB-08FCAEED2553}"/>
              </a:ext>
            </a:extLst>
          </p:cNvPr>
          <p:cNvGraphicFramePr>
            <a:graphicFrameLocks noGrp="1"/>
          </p:cNvGraphicFramePr>
          <p:nvPr>
            <p:extLst>
              <p:ext uri="{D42A27DB-BD31-4B8C-83A1-F6EECF244321}">
                <p14:modId xmlns:p14="http://schemas.microsoft.com/office/powerpoint/2010/main" val="2988570119"/>
              </p:ext>
            </p:extLst>
          </p:nvPr>
        </p:nvGraphicFramePr>
        <p:xfrm>
          <a:off x="1146327" y="3270877"/>
          <a:ext cx="4404360" cy="912622"/>
        </p:xfrm>
        <a:graphic>
          <a:graphicData uri="http://schemas.openxmlformats.org/drawingml/2006/table">
            <a:tbl>
              <a:tblPr firstRow="1" firstCol="1" bandRow="1">
                <a:tableStyleId>{5C22544A-7EE6-4342-B048-85BDC9FD1C3A}</a:tableStyleId>
              </a:tblPr>
              <a:tblGrid>
                <a:gridCol w="1054100">
                  <a:extLst>
                    <a:ext uri="{9D8B030D-6E8A-4147-A177-3AD203B41FA5}">
                      <a16:colId xmlns:a16="http://schemas.microsoft.com/office/drawing/2014/main" val="2493959705"/>
                    </a:ext>
                  </a:extLst>
                </a:gridCol>
                <a:gridCol w="3350260">
                  <a:extLst>
                    <a:ext uri="{9D8B030D-6E8A-4147-A177-3AD203B41FA5}">
                      <a16:colId xmlns:a16="http://schemas.microsoft.com/office/drawing/2014/main" val="517603855"/>
                    </a:ext>
                  </a:extLst>
                </a:gridCol>
              </a:tblGrid>
              <a:tr h="238125">
                <a:tc>
                  <a:txBody>
                    <a:bodyPr/>
                    <a:lstStyle/>
                    <a:p>
                      <a:pPr algn="ctr">
                        <a:lnSpc>
                          <a:spcPct val="107000"/>
                        </a:lnSpc>
                        <a:spcAft>
                          <a:spcPts val="0"/>
                        </a:spcAft>
                      </a:pPr>
                      <a:r>
                        <a:rPr lang="ru-RU" sz="1400" dirty="0">
                          <a:effectLst/>
                        </a:rPr>
                        <a:t>№ строки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Наименование показателя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52853836"/>
                  </a:ext>
                </a:extLst>
              </a:tr>
              <a:tr h="617855">
                <a:tc>
                  <a:txBody>
                    <a:bodyPr/>
                    <a:lstStyle/>
                    <a:p>
                      <a:pPr algn="ctr">
                        <a:lnSpc>
                          <a:spcPct val="107000"/>
                        </a:lnSpc>
                        <a:spcAft>
                          <a:spcPts val="0"/>
                        </a:spcAft>
                      </a:pPr>
                      <a:r>
                        <a:rPr lang="ru-RU" sz="1400">
                          <a:effectLst/>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u-RU" sz="1400" dirty="0">
                          <a:effectLst/>
                        </a:rPr>
                        <a:t>Число лиц старше трудоспособного возраста, поступивших на геронтологические койки, чел.</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85847863"/>
                  </a:ext>
                </a:extLst>
              </a:tr>
            </a:tbl>
          </a:graphicData>
        </a:graphic>
      </p:graphicFrame>
      <p:graphicFrame>
        <p:nvGraphicFramePr>
          <p:cNvPr id="10" name="Таблица 9">
            <a:extLst>
              <a:ext uri="{FF2B5EF4-FFF2-40B4-BE49-F238E27FC236}">
                <a16:creationId xmlns:a16="http://schemas.microsoft.com/office/drawing/2014/main" id="{9AD61794-ECA7-4FE1-A5E2-0215950EEE07}"/>
              </a:ext>
            </a:extLst>
          </p:cNvPr>
          <p:cNvGraphicFramePr>
            <a:graphicFrameLocks noGrp="1"/>
          </p:cNvGraphicFramePr>
          <p:nvPr>
            <p:extLst>
              <p:ext uri="{D42A27DB-BD31-4B8C-83A1-F6EECF244321}">
                <p14:modId xmlns:p14="http://schemas.microsoft.com/office/powerpoint/2010/main" val="1114977847"/>
              </p:ext>
            </p:extLst>
          </p:nvPr>
        </p:nvGraphicFramePr>
        <p:xfrm>
          <a:off x="6308052" y="3270877"/>
          <a:ext cx="4857750" cy="1359345"/>
        </p:xfrm>
        <a:graphic>
          <a:graphicData uri="http://schemas.openxmlformats.org/drawingml/2006/table">
            <a:tbl>
              <a:tblPr firstRow="1" firstCol="1" bandRow="1">
                <a:tableStyleId>{5C22544A-7EE6-4342-B048-85BDC9FD1C3A}</a:tableStyleId>
              </a:tblPr>
              <a:tblGrid>
                <a:gridCol w="4857750">
                  <a:extLst>
                    <a:ext uri="{9D8B030D-6E8A-4147-A177-3AD203B41FA5}">
                      <a16:colId xmlns:a16="http://schemas.microsoft.com/office/drawing/2014/main" val="1767127852"/>
                    </a:ext>
                  </a:extLst>
                </a:gridCol>
              </a:tblGrid>
              <a:tr h="1255395">
                <a:tc>
                  <a:txBody>
                    <a:bodyPr/>
                    <a:lstStyle/>
                    <a:p>
                      <a:pPr algn="ctr">
                        <a:lnSpc>
                          <a:spcPct val="107000"/>
                        </a:lnSpc>
                        <a:spcAft>
                          <a:spcPts val="0"/>
                        </a:spcAft>
                      </a:pPr>
                      <a:r>
                        <a:rPr lang="ru-RU" sz="1400" dirty="0">
                          <a:effectLst/>
                        </a:rPr>
                        <a:t>Число пациентов старше трудоспособного возраста, поступивших на геронтологические койки с начала текущего года по конец отчетного периода. Вносятся сведения, касающиеся только учреждений Минздрава, которые в дальнейшем будут учтены                                                            в ФФСН 30 (т.3100, строка 12, столбец 9).</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1618966"/>
                  </a:ext>
                </a:extLst>
              </a:tr>
            </a:tbl>
          </a:graphicData>
        </a:graphic>
      </p:graphicFrame>
      <p:graphicFrame>
        <p:nvGraphicFramePr>
          <p:cNvPr id="23" name="Таблица 22">
            <a:extLst>
              <a:ext uri="{FF2B5EF4-FFF2-40B4-BE49-F238E27FC236}">
                <a16:creationId xmlns:a16="http://schemas.microsoft.com/office/drawing/2014/main" id="{1542695C-330F-435C-808B-94FFDA23BB0D}"/>
              </a:ext>
            </a:extLst>
          </p:cNvPr>
          <p:cNvGraphicFramePr>
            <a:graphicFrameLocks noGrp="1"/>
          </p:cNvGraphicFramePr>
          <p:nvPr>
            <p:extLst>
              <p:ext uri="{D42A27DB-BD31-4B8C-83A1-F6EECF244321}">
                <p14:modId xmlns:p14="http://schemas.microsoft.com/office/powerpoint/2010/main" val="1977066125"/>
              </p:ext>
            </p:extLst>
          </p:nvPr>
        </p:nvGraphicFramePr>
        <p:xfrm>
          <a:off x="1120691" y="4984052"/>
          <a:ext cx="4404360" cy="1120966"/>
        </p:xfrm>
        <a:graphic>
          <a:graphicData uri="http://schemas.openxmlformats.org/drawingml/2006/table">
            <a:tbl>
              <a:tblPr firstRow="1" firstCol="1" bandRow="1">
                <a:tableStyleId>{5C22544A-7EE6-4342-B048-85BDC9FD1C3A}</a:tableStyleId>
              </a:tblPr>
              <a:tblGrid>
                <a:gridCol w="781115">
                  <a:extLst>
                    <a:ext uri="{9D8B030D-6E8A-4147-A177-3AD203B41FA5}">
                      <a16:colId xmlns:a16="http://schemas.microsoft.com/office/drawing/2014/main" val="3173389804"/>
                    </a:ext>
                  </a:extLst>
                </a:gridCol>
                <a:gridCol w="3623245">
                  <a:extLst>
                    <a:ext uri="{9D8B030D-6E8A-4147-A177-3AD203B41FA5}">
                      <a16:colId xmlns:a16="http://schemas.microsoft.com/office/drawing/2014/main" val="3697471810"/>
                    </a:ext>
                  </a:extLst>
                </a:gridCol>
              </a:tblGrid>
              <a:tr h="238125">
                <a:tc>
                  <a:txBody>
                    <a:bodyPr/>
                    <a:lstStyle/>
                    <a:p>
                      <a:pPr>
                        <a:lnSpc>
                          <a:spcPct val="107000"/>
                        </a:lnSpc>
                        <a:spcAft>
                          <a:spcPts val="0"/>
                        </a:spcAft>
                      </a:pPr>
                      <a:r>
                        <a:rPr lang="ru-RU" sz="1400">
                          <a:effectLst/>
                        </a:rPr>
                        <a:t>№ строки</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a:effectLst/>
                        </a:rPr>
                        <a:t>Наименование показателя</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52222226"/>
                  </a:ext>
                </a:extLst>
              </a:tr>
              <a:tr h="554355">
                <a:tc>
                  <a:txBody>
                    <a:bodyPr/>
                    <a:lstStyle/>
                    <a:p>
                      <a:pPr algn="ctr">
                        <a:lnSpc>
                          <a:spcPct val="107000"/>
                        </a:lnSpc>
                        <a:spcAft>
                          <a:spcPts val="0"/>
                        </a:spcAft>
                      </a:pPr>
                      <a:endParaRPr lang="en-US" sz="1400" dirty="0">
                        <a:effectLst/>
                      </a:endParaRPr>
                    </a:p>
                    <a:p>
                      <a:pPr algn="ctr">
                        <a:lnSpc>
                          <a:spcPct val="107000"/>
                        </a:lnSpc>
                        <a:spcAft>
                          <a:spcPts val="0"/>
                        </a:spcAft>
                      </a:pPr>
                      <a:r>
                        <a:rPr lang="ru-RU" sz="1400" dirty="0">
                          <a:effectLst/>
                        </a:rPr>
                        <a:t>№5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dirty="0">
                          <a:effectLst/>
                        </a:rPr>
                        <a:t>Число граждан старше трудоспособного возраста, охваченных профилактическими осмотрами, включая диспансеризацию, чел.</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050833"/>
                  </a:ext>
                </a:extLst>
              </a:tr>
            </a:tbl>
          </a:graphicData>
        </a:graphic>
      </p:graphicFrame>
      <p:graphicFrame>
        <p:nvGraphicFramePr>
          <p:cNvPr id="24" name="Таблица 23">
            <a:extLst>
              <a:ext uri="{FF2B5EF4-FFF2-40B4-BE49-F238E27FC236}">
                <a16:creationId xmlns:a16="http://schemas.microsoft.com/office/drawing/2014/main" id="{6610BAD2-4964-48C0-AD36-58440DBBA8F2}"/>
              </a:ext>
            </a:extLst>
          </p:cNvPr>
          <p:cNvGraphicFramePr>
            <a:graphicFrameLocks noGrp="1"/>
          </p:cNvGraphicFramePr>
          <p:nvPr>
            <p:extLst>
              <p:ext uri="{D42A27DB-BD31-4B8C-83A1-F6EECF244321}">
                <p14:modId xmlns:p14="http://schemas.microsoft.com/office/powerpoint/2010/main" val="2360590212"/>
              </p:ext>
            </p:extLst>
          </p:nvPr>
        </p:nvGraphicFramePr>
        <p:xfrm>
          <a:off x="6296025" y="4984052"/>
          <a:ext cx="4857750" cy="1359345"/>
        </p:xfrm>
        <a:graphic>
          <a:graphicData uri="http://schemas.openxmlformats.org/drawingml/2006/table">
            <a:tbl>
              <a:tblPr firstRow="1" firstCol="1" bandRow="1">
                <a:tableStyleId>{5C22544A-7EE6-4342-B048-85BDC9FD1C3A}</a:tableStyleId>
              </a:tblPr>
              <a:tblGrid>
                <a:gridCol w="4857750">
                  <a:extLst>
                    <a:ext uri="{9D8B030D-6E8A-4147-A177-3AD203B41FA5}">
                      <a16:colId xmlns:a16="http://schemas.microsoft.com/office/drawing/2014/main" val="2150978889"/>
                    </a:ext>
                  </a:extLst>
                </a:gridCol>
              </a:tblGrid>
              <a:tr h="1038225">
                <a:tc>
                  <a:txBody>
                    <a:bodyPr/>
                    <a:lstStyle/>
                    <a:p>
                      <a:pPr>
                        <a:lnSpc>
                          <a:spcPct val="107000"/>
                        </a:lnSpc>
                        <a:spcAft>
                          <a:spcPts val="0"/>
                        </a:spcAft>
                        <a:tabLst>
                          <a:tab pos="1028700" algn="l"/>
                        </a:tabLst>
                      </a:pPr>
                      <a:r>
                        <a:rPr lang="ru-RU" sz="1400" dirty="0">
                          <a:effectLst/>
                        </a:rPr>
                        <a:t>Число граждан старше трудоспособного возраста, охваченных профилактическими осмотрами с начала текущего года по конец отчетного периода. Вносятся сведения, касающиеся только учреждений Минздрава, которые в дальнейшем будут учтены в ФФСН 30 (таблица 2510, строка 6.1, столбец 5).</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1442538"/>
                  </a:ext>
                </a:extLst>
              </a:tr>
            </a:tbl>
          </a:graphicData>
        </a:graphic>
      </p:graphicFrame>
      <p:sp>
        <p:nvSpPr>
          <p:cNvPr id="25" name="Стрелка: вправо 24">
            <a:extLst>
              <a:ext uri="{FF2B5EF4-FFF2-40B4-BE49-F238E27FC236}">
                <a16:creationId xmlns:a16="http://schemas.microsoft.com/office/drawing/2014/main" id="{C329B281-0892-4EA9-9DA9-5E57718031F5}"/>
              </a:ext>
            </a:extLst>
          </p:cNvPr>
          <p:cNvSpPr/>
          <p:nvPr/>
        </p:nvSpPr>
        <p:spPr>
          <a:xfrm>
            <a:off x="5550687" y="2172749"/>
            <a:ext cx="757365" cy="2975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6" name="Стрелка: вправо 25">
            <a:extLst>
              <a:ext uri="{FF2B5EF4-FFF2-40B4-BE49-F238E27FC236}">
                <a16:creationId xmlns:a16="http://schemas.microsoft.com/office/drawing/2014/main" id="{C99BE9A0-D6E9-4673-B599-AC779D24ACFC}"/>
              </a:ext>
            </a:extLst>
          </p:cNvPr>
          <p:cNvSpPr/>
          <p:nvPr/>
        </p:nvSpPr>
        <p:spPr>
          <a:xfrm>
            <a:off x="5563502" y="3591712"/>
            <a:ext cx="757365" cy="2975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7" name="Стрелка: вправо 26">
            <a:extLst>
              <a:ext uri="{FF2B5EF4-FFF2-40B4-BE49-F238E27FC236}">
                <a16:creationId xmlns:a16="http://schemas.microsoft.com/office/drawing/2014/main" id="{406315CD-0B2C-416B-AFE1-E39326FDD160}"/>
              </a:ext>
            </a:extLst>
          </p:cNvPr>
          <p:cNvSpPr/>
          <p:nvPr/>
        </p:nvSpPr>
        <p:spPr>
          <a:xfrm>
            <a:off x="5540200" y="5386859"/>
            <a:ext cx="757365" cy="2975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extLst>
      <p:ext uri="{BB962C8B-B14F-4D97-AF65-F5344CB8AC3E}">
        <p14:creationId xmlns:p14="http://schemas.microsoft.com/office/powerpoint/2010/main" val="3533274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a:extLst>
              <a:ext uri="{FF2B5EF4-FFF2-40B4-BE49-F238E27FC236}">
                <a16:creationId xmlns:a16="http://schemas.microsoft.com/office/drawing/2014/main" id="{DB3592F4-B911-45A1-81B7-1EF3F99B149D}"/>
              </a:ext>
            </a:extLst>
          </p:cNvPr>
          <p:cNvGraphicFramePr>
            <a:graphicFrameLocks noGrp="1"/>
          </p:cNvGraphicFramePr>
          <p:nvPr>
            <p:ph sz="quarter" idx="13"/>
            <p:extLst>
              <p:ext uri="{D42A27DB-BD31-4B8C-83A1-F6EECF244321}">
                <p14:modId xmlns:p14="http://schemas.microsoft.com/office/powerpoint/2010/main" val="529107299"/>
              </p:ext>
            </p:extLst>
          </p:nvPr>
        </p:nvGraphicFramePr>
        <p:xfrm>
          <a:off x="421838" y="276837"/>
          <a:ext cx="4661890" cy="1098793"/>
        </p:xfrm>
        <a:graphic>
          <a:graphicData uri="http://schemas.openxmlformats.org/drawingml/2006/table">
            <a:tbl>
              <a:tblPr firstRow="1" firstCol="1" bandRow="1">
                <a:tableStyleId>{5C22544A-7EE6-4342-B048-85BDC9FD1C3A}</a:tableStyleId>
              </a:tblPr>
              <a:tblGrid>
                <a:gridCol w="826789">
                  <a:extLst>
                    <a:ext uri="{9D8B030D-6E8A-4147-A177-3AD203B41FA5}">
                      <a16:colId xmlns:a16="http://schemas.microsoft.com/office/drawing/2014/main" val="317366441"/>
                    </a:ext>
                  </a:extLst>
                </a:gridCol>
                <a:gridCol w="3835101">
                  <a:extLst>
                    <a:ext uri="{9D8B030D-6E8A-4147-A177-3AD203B41FA5}">
                      <a16:colId xmlns:a16="http://schemas.microsoft.com/office/drawing/2014/main" val="3776844858"/>
                    </a:ext>
                  </a:extLst>
                </a:gridCol>
              </a:tblGrid>
              <a:tr h="221589">
                <a:tc>
                  <a:txBody>
                    <a:bodyPr/>
                    <a:lstStyle/>
                    <a:p>
                      <a:pPr algn="ctr">
                        <a:lnSpc>
                          <a:spcPct val="107000"/>
                        </a:lnSpc>
                        <a:spcAft>
                          <a:spcPts val="0"/>
                        </a:spcAft>
                      </a:pPr>
                      <a:r>
                        <a:rPr lang="ru-RU" sz="1300">
                          <a:effectLst/>
                        </a:rPr>
                        <a:t>№ строки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3817" marR="63817" marT="0" marB="0" anchor="ctr"/>
                </a:tc>
                <a:tc>
                  <a:txBody>
                    <a:bodyPr/>
                    <a:lstStyle/>
                    <a:p>
                      <a:pPr algn="ctr">
                        <a:lnSpc>
                          <a:spcPct val="107000"/>
                        </a:lnSpc>
                        <a:spcAft>
                          <a:spcPts val="0"/>
                        </a:spcAft>
                      </a:pPr>
                      <a:r>
                        <a:rPr lang="ru-RU" sz="1300">
                          <a:effectLst/>
                        </a:rPr>
                        <a:t>Наименование показателя</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3817" marR="63817" marT="0" marB="0" anchor="ctr"/>
                </a:tc>
                <a:extLst>
                  <a:ext uri="{0D108BD9-81ED-4DB2-BD59-A6C34878D82A}">
                    <a16:rowId xmlns:a16="http://schemas.microsoft.com/office/drawing/2014/main" val="1292968452"/>
                  </a:ext>
                </a:extLst>
              </a:tr>
              <a:tr h="684265">
                <a:tc>
                  <a:txBody>
                    <a:bodyPr/>
                    <a:lstStyle/>
                    <a:p>
                      <a:pPr algn="ctr">
                        <a:lnSpc>
                          <a:spcPct val="107000"/>
                        </a:lnSpc>
                        <a:spcAft>
                          <a:spcPts val="0"/>
                        </a:spcAft>
                      </a:pPr>
                      <a:r>
                        <a:rPr lang="ru-RU" sz="1300">
                          <a:effectLst/>
                        </a:rPr>
                        <a:t>№6</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3817" marR="63817" marT="0" marB="0" anchor="ctr"/>
                </a:tc>
                <a:tc>
                  <a:txBody>
                    <a:bodyPr/>
                    <a:lstStyle/>
                    <a:p>
                      <a:pPr>
                        <a:lnSpc>
                          <a:spcPct val="107000"/>
                        </a:lnSpc>
                        <a:spcAft>
                          <a:spcPts val="0"/>
                        </a:spcAft>
                      </a:pPr>
                      <a:r>
                        <a:rPr lang="ru-RU" sz="1300" dirty="0">
                          <a:effectLst/>
                        </a:rPr>
                        <a:t>Число лиц старше трудоспособного возраста, у которых выявлены заболевания и патологические состояния</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17" marR="63817" marT="0" marB="0" anchor="ctr"/>
                </a:tc>
                <a:extLst>
                  <a:ext uri="{0D108BD9-81ED-4DB2-BD59-A6C34878D82A}">
                    <a16:rowId xmlns:a16="http://schemas.microsoft.com/office/drawing/2014/main" val="350281394"/>
                  </a:ext>
                </a:extLst>
              </a:tr>
            </a:tbl>
          </a:graphicData>
        </a:graphic>
      </p:graphicFrame>
      <p:graphicFrame>
        <p:nvGraphicFramePr>
          <p:cNvPr id="9" name="Объект 8">
            <a:extLst>
              <a:ext uri="{FF2B5EF4-FFF2-40B4-BE49-F238E27FC236}">
                <a16:creationId xmlns:a16="http://schemas.microsoft.com/office/drawing/2014/main" id="{D509650A-8663-4A08-9D67-017F2675C2ED}"/>
              </a:ext>
            </a:extLst>
          </p:cNvPr>
          <p:cNvGraphicFramePr>
            <a:graphicFrameLocks noGrp="1"/>
          </p:cNvGraphicFramePr>
          <p:nvPr>
            <p:ph sz="quarter" idx="14"/>
            <p:extLst>
              <p:ext uri="{D42A27DB-BD31-4B8C-83A1-F6EECF244321}">
                <p14:modId xmlns:p14="http://schemas.microsoft.com/office/powerpoint/2010/main" val="701625772"/>
              </p:ext>
            </p:extLst>
          </p:nvPr>
        </p:nvGraphicFramePr>
        <p:xfrm>
          <a:off x="5928918" y="276837"/>
          <a:ext cx="5907947" cy="2729040"/>
        </p:xfrm>
        <a:graphic>
          <a:graphicData uri="http://schemas.openxmlformats.org/drawingml/2006/table">
            <a:tbl>
              <a:tblPr firstRow="1" firstCol="1" bandRow="1">
                <a:tableStyleId>{5C22544A-7EE6-4342-B048-85BDC9FD1C3A}</a:tableStyleId>
              </a:tblPr>
              <a:tblGrid>
                <a:gridCol w="5907947">
                  <a:extLst>
                    <a:ext uri="{9D8B030D-6E8A-4147-A177-3AD203B41FA5}">
                      <a16:colId xmlns:a16="http://schemas.microsoft.com/office/drawing/2014/main" val="552791710"/>
                    </a:ext>
                  </a:extLst>
                </a:gridCol>
              </a:tblGrid>
              <a:tr h="1882990">
                <a:tc>
                  <a:txBody>
                    <a:bodyPr/>
                    <a:lstStyle/>
                    <a:p>
                      <a:pPr>
                        <a:lnSpc>
                          <a:spcPct val="107000"/>
                        </a:lnSpc>
                        <a:spcAft>
                          <a:spcPts val="0"/>
                        </a:spcAft>
                      </a:pPr>
                      <a:r>
                        <a:rPr lang="ru-RU" sz="1400" dirty="0">
                          <a:effectLst/>
                        </a:rPr>
                        <a:t>Число лиц старше трудоспособного возраста, у которых выявлены заболевания и патологические состояния с начала текущего года по конец отчетного периода. Вносится количество физических лиц пациентов. Учитывается НЕ ТОЛЬКО впервые выявленные заболевания. Вносятся сведения, касающиеся только учреждений Минздрава, которые в дальнейшем будут учтены в ФФСН 12 (таблица 4001, 1). Обратите внимание: «Число лиц старше трудоспособного возраста, у которых выявлены заболевания и патологические состояния», как правило, значительно выше, чем «Число граждан старше трудоспособного возраста, охваченных профилактическими осмотрами, включая диспансеризацию», поскольку заболевания выявляются также в ходе иных осмотров.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28" marR="50028" marT="0" marB="0" anchor="ctr"/>
                </a:tc>
                <a:extLst>
                  <a:ext uri="{0D108BD9-81ED-4DB2-BD59-A6C34878D82A}">
                    <a16:rowId xmlns:a16="http://schemas.microsoft.com/office/drawing/2014/main" val="1738867348"/>
                  </a:ext>
                </a:extLst>
              </a:tr>
            </a:tbl>
          </a:graphicData>
        </a:graphic>
      </p:graphicFrame>
      <p:sp>
        <p:nvSpPr>
          <p:cNvPr id="10" name="Стрелка: вправо 9">
            <a:extLst>
              <a:ext uri="{FF2B5EF4-FFF2-40B4-BE49-F238E27FC236}">
                <a16:creationId xmlns:a16="http://schemas.microsoft.com/office/drawing/2014/main" id="{86C4FAE5-8DCE-46B8-9F68-B81045159132}"/>
              </a:ext>
            </a:extLst>
          </p:cNvPr>
          <p:cNvSpPr/>
          <p:nvPr/>
        </p:nvSpPr>
        <p:spPr>
          <a:xfrm>
            <a:off x="5127640" y="677445"/>
            <a:ext cx="757365" cy="2975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aphicFrame>
        <p:nvGraphicFramePr>
          <p:cNvPr id="11" name="Таблица 10">
            <a:extLst>
              <a:ext uri="{FF2B5EF4-FFF2-40B4-BE49-F238E27FC236}">
                <a16:creationId xmlns:a16="http://schemas.microsoft.com/office/drawing/2014/main" id="{7A74E99A-8147-4166-9AC4-7645550F2217}"/>
              </a:ext>
            </a:extLst>
          </p:cNvPr>
          <p:cNvGraphicFramePr>
            <a:graphicFrameLocks noGrp="1"/>
          </p:cNvGraphicFramePr>
          <p:nvPr>
            <p:extLst>
              <p:ext uri="{D42A27DB-BD31-4B8C-83A1-F6EECF244321}">
                <p14:modId xmlns:p14="http://schemas.microsoft.com/office/powerpoint/2010/main" val="2038437754"/>
              </p:ext>
            </p:extLst>
          </p:nvPr>
        </p:nvGraphicFramePr>
        <p:xfrm>
          <a:off x="421838" y="3429000"/>
          <a:ext cx="4661890" cy="1378414"/>
        </p:xfrm>
        <a:graphic>
          <a:graphicData uri="http://schemas.openxmlformats.org/drawingml/2006/table">
            <a:tbl>
              <a:tblPr firstRow="1" firstCol="1" bandRow="1">
                <a:tableStyleId>{5C22544A-7EE6-4342-B048-85BDC9FD1C3A}</a:tableStyleId>
              </a:tblPr>
              <a:tblGrid>
                <a:gridCol w="826788">
                  <a:extLst>
                    <a:ext uri="{9D8B030D-6E8A-4147-A177-3AD203B41FA5}">
                      <a16:colId xmlns:a16="http://schemas.microsoft.com/office/drawing/2014/main" val="2847447682"/>
                    </a:ext>
                  </a:extLst>
                </a:gridCol>
                <a:gridCol w="3835102">
                  <a:extLst>
                    <a:ext uri="{9D8B030D-6E8A-4147-A177-3AD203B41FA5}">
                      <a16:colId xmlns:a16="http://schemas.microsoft.com/office/drawing/2014/main" val="1837343896"/>
                    </a:ext>
                  </a:extLst>
                </a:gridCol>
              </a:tblGrid>
              <a:tr h="166849">
                <a:tc>
                  <a:txBody>
                    <a:bodyPr/>
                    <a:lstStyle/>
                    <a:p>
                      <a:pPr algn="ctr">
                        <a:lnSpc>
                          <a:spcPct val="107000"/>
                        </a:lnSpc>
                        <a:spcAft>
                          <a:spcPts val="0"/>
                        </a:spcAft>
                      </a:pPr>
                      <a:r>
                        <a:rPr lang="ru-RU" sz="1400">
                          <a:effectLst/>
                        </a:rPr>
                        <a:t>№ строки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Наименование показателя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55197825"/>
                  </a:ext>
                </a:extLst>
              </a:tr>
              <a:tr h="931945">
                <a:tc>
                  <a:txBody>
                    <a:bodyPr/>
                    <a:lstStyle/>
                    <a:p>
                      <a:pPr algn="ctr">
                        <a:lnSpc>
                          <a:spcPct val="107000"/>
                        </a:lnSpc>
                        <a:spcAft>
                          <a:spcPts val="0"/>
                        </a:spcAft>
                      </a:pPr>
                      <a:r>
                        <a:rPr lang="ru-RU" sz="1400">
                          <a:effectLst/>
                        </a:rPr>
                        <a:t>№7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u-RU" sz="1400" dirty="0">
                          <a:effectLst/>
                        </a:rPr>
                        <a:t>Число лиц старше трудоспособного возраста, у которых выявлены заболевания и патологические состояния, находящихся под диспансерным наблюдением, чел.</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27322633"/>
                  </a:ext>
                </a:extLst>
              </a:tr>
            </a:tbl>
          </a:graphicData>
        </a:graphic>
      </p:graphicFrame>
      <p:graphicFrame>
        <p:nvGraphicFramePr>
          <p:cNvPr id="12" name="Таблица 11">
            <a:extLst>
              <a:ext uri="{FF2B5EF4-FFF2-40B4-BE49-F238E27FC236}">
                <a16:creationId xmlns:a16="http://schemas.microsoft.com/office/drawing/2014/main" id="{BD1EA058-DE65-4C94-B0FD-AB71A22B78B6}"/>
              </a:ext>
            </a:extLst>
          </p:cNvPr>
          <p:cNvGraphicFramePr>
            <a:graphicFrameLocks noGrp="1"/>
          </p:cNvGraphicFramePr>
          <p:nvPr>
            <p:extLst>
              <p:ext uri="{D42A27DB-BD31-4B8C-83A1-F6EECF244321}">
                <p14:modId xmlns:p14="http://schemas.microsoft.com/office/powerpoint/2010/main" val="4229464049"/>
              </p:ext>
            </p:extLst>
          </p:nvPr>
        </p:nvGraphicFramePr>
        <p:xfrm>
          <a:off x="5928917" y="3429000"/>
          <a:ext cx="6030113" cy="2957322"/>
        </p:xfrm>
        <a:graphic>
          <a:graphicData uri="http://schemas.openxmlformats.org/drawingml/2006/table">
            <a:tbl>
              <a:tblPr firstRow="1" firstCol="1" bandRow="1">
                <a:tableStyleId>{5C22544A-7EE6-4342-B048-85BDC9FD1C3A}</a:tableStyleId>
              </a:tblPr>
              <a:tblGrid>
                <a:gridCol w="6030113">
                  <a:extLst>
                    <a:ext uri="{9D8B030D-6E8A-4147-A177-3AD203B41FA5}">
                      <a16:colId xmlns:a16="http://schemas.microsoft.com/office/drawing/2014/main" val="130942873"/>
                    </a:ext>
                  </a:extLst>
                </a:gridCol>
              </a:tblGrid>
              <a:tr h="2838450">
                <a:tc>
                  <a:txBody>
                    <a:bodyPr/>
                    <a:lstStyle/>
                    <a:p>
                      <a:pPr>
                        <a:lnSpc>
                          <a:spcPct val="107000"/>
                        </a:lnSpc>
                        <a:spcAft>
                          <a:spcPts val="0"/>
                        </a:spcAft>
                      </a:pPr>
                      <a:r>
                        <a:rPr lang="ru-RU" sz="1400" dirty="0">
                          <a:effectLst/>
                        </a:rPr>
                        <a:t>Число старше трудоспособного возраста, которые были поставлены на диспансерное наблюдение, для которых было продолжено диспансерное наблюдение с начала текущего года по конец отчетного периода. Вносится количество физических лиц пациентов. Вносятся сведения, касающиеся только учреждений Минздрава, которые в дальнейшем будут учтены в ФФСН 12 (таблица 4001, 3). По итогам года вносится значение общей численности лиц старше трудоспособного возраста, состоящих под диспансерным наблюдением на конец года. Обратите внимание: «Число лиц старше трудоспособного возраста, у которых выявлены заболевания и патологические состояния, находящихся под диспансерным наблюдением» не должно превышать «Число лиц старше трудоспособного возраста, у которых выявлены заболевания и патологические состояния»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23882499"/>
                  </a:ext>
                </a:extLst>
              </a:tr>
            </a:tbl>
          </a:graphicData>
        </a:graphic>
      </p:graphicFrame>
      <p:sp>
        <p:nvSpPr>
          <p:cNvPr id="13" name="Стрелка: вправо 12">
            <a:extLst>
              <a:ext uri="{FF2B5EF4-FFF2-40B4-BE49-F238E27FC236}">
                <a16:creationId xmlns:a16="http://schemas.microsoft.com/office/drawing/2014/main" id="{A0E91E73-9350-4BD3-9E04-6DC8A1EB6FDE}"/>
              </a:ext>
            </a:extLst>
          </p:cNvPr>
          <p:cNvSpPr/>
          <p:nvPr/>
        </p:nvSpPr>
        <p:spPr>
          <a:xfrm>
            <a:off x="5127640" y="3969419"/>
            <a:ext cx="757365" cy="2975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extLst>
      <p:ext uri="{BB962C8B-B14F-4D97-AF65-F5344CB8AC3E}">
        <p14:creationId xmlns:p14="http://schemas.microsoft.com/office/powerpoint/2010/main" val="2148170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a:extLst>
              <a:ext uri="{FF2B5EF4-FFF2-40B4-BE49-F238E27FC236}">
                <a16:creationId xmlns:a16="http://schemas.microsoft.com/office/drawing/2014/main" id="{7773D406-6B9B-477D-8791-089BEFE61B0B}"/>
              </a:ext>
            </a:extLst>
          </p:cNvPr>
          <p:cNvGraphicFramePr>
            <a:graphicFrameLocks noGrp="1"/>
          </p:cNvGraphicFramePr>
          <p:nvPr>
            <p:ph sz="quarter" idx="13"/>
            <p:extLst>
              <p:ext uri="{D42A27DB-BD31-4B8C-83A1-F6EECF244321}">
                <p14:modId xmlns:p14="http://schemas.microsoft.com/office/powerpoint/2010/main" val="2320969492"/>
              </p:ext>
            </p:extLst>
          </p:nvPr>
        </p:nvGraphicFramePr>
        <p:xfrm>
          <a:off x="218114" y="989901"/>
          <a:ext cx="5105400" cy="1317879"/>
        </p:xfrm>
        <a:graphic>
          <a:graphicData uri="http://schemas.openxmlformats.org/drawingml/2006/table">
            <a:tbl>
              <a:tblPr firstRow="1" firstCol="1" bandRow="1">
                <a:tableStyleId>{5C22544A-7EE6-4342-B048-85BDC9FD1C3A}</a:tableStyleId>
              </a:tblPr>
              <a:tblGrid>
                <a:gridCol w="905445">
                  <a:extLst>
                    <a:ext uri="{9D8B030D-6E8A-4147-A177-3AD203B41FA5}">
                      <a16:colId xmlns:a16="http://schemas.microsoft.com/office/drawing/2014/main" val="2483268854"/>
                    </a:ext>
                  </a:extLst>
                </a:gridCol>
                <a:gridCol w="4199955">
                  <a:extLst>
                    <a:ext uri="{9D8B030D-6E8A-4147-A177-3AD203B41FA5}">
                      <a16:colId xmlns:a16="http://schemas.microsoft.com/office/drawing/2014/main" val="972144294"/>
                    </a:ext>
                  </a:extLst>
                </a:gridCol>
              </a:tblGrid>
              <a:tr h="159967">
                <a:tc>
                  <a:txBody>
                    <a:bodyPr/>
                    <a:lstStyle/>
                    <a:p>
                      <a:pPr algn="ctr">
                        <a:lnSpc>
                          <a:spcPct val="107000"/>
                        </a:lnSpc>
                        <a:spcAft>
                          <a:spcPts val="0"/>
                        </a:spcAft>
                      </a:pPr>
                      <a:r>
                        <a:rPr lang="ru-RU" sz="1200">
                          <a:effectLst/>
                        </a:rPr>
                        <a:t>№ строки</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8908" marR="58908" marT="0" marB="0" anchor="ctr"/>
                </a:tc>
                <a:tc>
                  <a:txBody>
                    <a:bodyPr/>
                    <a:lstStyle/>
                    <a:p>
                      <a:pPr algn="ctr">
                        <a:lnSpc>
                          <a:spcPct val="107000"/>
                        </a:lnSpc>
                        <a:spcAft>
                          <a:spcPts val="0"/>
                        </a:spcAft>
                      </a:pPr>
                      <a:r>
                        <a:rPr lang="ru-RU" sz="1200">
                          <a:effectLst/>
                        </a:rPr>
                        <a:t>Наименование показателя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8908" marR="58908" marT="0" marB="0" anchor="ctr"/>
                </a:tc>
                <a:extLst>
                  <a:ext uri="{0D108BD9-81ED-4DB2-BD59-A6C34878D82A}">
                    <a16:rowId xmlns:a16="http://schemas.microsoft.com/office/drawing/2014/main" val="1083050038"/>
                  </a:ext>
                </a:extLst>
              </a:tr>
              <a:tr h="955768">
                <a:tc>
                  <a:txBody>
                    <a:bodyPr/>
                    <a:lstStyle/>
                    <a:p>
                      <a:pPr algn="ctr">
                        <a:lnSpc>
                          <a:spcPct val="107000"/>
                        </a:lnSpc>
                        <a:spcAft>
                          <a:spcPts val="0"/>
                        </a:spcAft>
                      </a:pPr>
                      <a:r>
                        <a:rPr lang="ru-RU" sz="1200">
                          <a:effectLst/>
                        </a:rPr>
                        <a:t>№13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8908" marR="58908" marT="0" marB="0" anchor="ctr"/>
                </a:tc>
                <a:tc>
                  <a:txBody>
                    <a:bodyPr/>
                    <a:lstStyle/>
                    <a:p>
                      <a:pPr>
                        <a:lnSpc>
                          <a:spcPct val="107000"/>
                        </a:lnSpc>
                        <a:spcAft>
                          <a:spcPts val="0"/>
                        </a:spcAft>
                      </a:pPr>
                      <a:r>
                        <a:rPr lang="ru-RU" sz="1400" dirty="0">
                          <a:effectLst/>
                        </a:rPr>
                        <a:t>Числа пациентов старше трудоспособного возраста, получивших травматический перелом проксимального отдела бедра, получивших медицинскую помощь в форме хирургического вмешательства, чел.</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908" marR="58908" marT="0" marB="0" anchor="ctr"/>
                </a:tc>
                <a:extLst>
                  <a:ext uri="{0D108BD9-81ED-4DB2-BD59-A6C34878D82A}">
                    <a16:rowId xmlns:a16="http://schemas.microsoft.com/office/drawing/2014/main" val="2917079100"/>
                  </a:ext>
                </a:extLst>
              </a:tr>
            </a:tbl>
          </a:graphicData>
        </a:graphic>
      </p:graphicFrame>
      <p:graphicFrame>
        <p:nvGraphicFramePr>
          <p:cNvPr id="8" name="Объект 7">
            <a:extLst>
              <a:ext uri="{FF2B5EF4-FFF2-40B4-BE49-F238E27FC236}">
                <a16:creationId xmlns:a16="http://schemas.microsoft.com/office/drawing/2014/main" id="{96FF3F44-B9E2-478C-99A5-E2ED526ADB64}"/>
              </a:ext>
            </a:extLst>
          </p:cNvPr>
          <p:cNvGraphicFramePr>
            <a:graphicFrameLocks noGrp="1"/>
          </p:cNvGraphicFramePr>
          <p:nvPr>
            <p:ph sz="quarter" idx="14"/>
            <p:extLst>
              <p:ext uri="{D42A27DB-BD31-4B8C-83A1-F6EECF244321}">
                <p14:modId xmlns:p14="http://schemas.microsoft.com/office/powerpoint/2010/main" val="1858296730"/>
              </p:ext>
            </p:extLst>
          </p:nvPr>
        </p:nvGraphicFramePr>
        <p:xfrm>
          <a:off x="6198067" y="318782"/>
          <a:ext cx="5638800" cy="2729040"/>
        </p:xfrm>
        <a:graphic>
          <a:graphicData uri="http://schemas.openxmlformats.org/drawingml/2006/table">
            <a:tbl>
              <a:tblPr firstRow="1" firstCol="1" bandRow="1">
                <a:tableStyleId>{5C22544A-7EE6-4342-B048-85BDC9FD1C3A}</a:tableStyleId>
              </a:tblPr>
              <a:tblGrid>
                <a:gridCol w="5638800">
                  <a:extLst>
                    <a:ext uri="{9D8B030D-6E8A-4147-A177-3AD203B41FA5}">
                      <a16:colId xmlns:a16="http://schemas.microsoft.com/office/drawing/2014/main" val="3861932849"/>
                    </a:ext>
                  </a:extLst>
                </a:gridCol>
              </a:tblGrid>
              <a:tr h="1919742">
                <a:tc>
                  <a:txBody>
                    <a:bodyPr/>
                    <a:lstStyle/>
                    <a:p>
                      <a:pPr>
                        <a:lnSpc>
                          <a:spcPct val="107000"/>
                        </a:lnSpc>
                        <a:spcAft>
                          <a:spcPts val="0"/>
                        </a:spcAft>
                      </a:pPr>
                      <a:r>
                        <a:rPr lang="ru-RU" sz="1400" dirty="0">
                          <a:effectLst/>
                        </a:rPr>
                        <a:t>Число лиц старше трудоспособного возраста с травматическим переломом проксимального отдела бедра, которым было проведено хирургическое вмешательство с начала текущего года по конец отчетного периода. Вносится количество физических лиц пациентов. Вносятся сведения, касающиеся только учреждений Минздрава, которые в дальнейшем будут учтены в ФФСН 14 (таблица 2900, 2). Обратите внимание: «Числа пациентов старше трудоспособного возраста, получивших травматический перелом шейки бедра, получивших медицинскую помощь в форме хирургического вмешательства, чел.» не может быть больше, чем «Числа пациентов старше трудоспособного возраста, получивших травматический перелом шейки бедра, чел.».</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004" marR="51004" marT="0" marB="0" anchor="ctr"/>
                </a:tc>
                <a:extLst>
                  <a:ext uri="{0D108BD9-81ED-4DB2-BD59-A6C34878D82A}">
                    <a16:rowId xmlns:a16="http://schemas.microsoft.com/office/drawing/2014/main" val="887087264"/>
                  </a:ext>
                </a:extLst>
              </a:tr>
            </a:tbl>
          </a:graphicData>
        </a:graphic>
      </p:graphicFrame>
      <p:graphicFrame>
        <p:nvGraphicFramePr>
          <p:cNvPr id="9" name="Таблица 8">
            <a:extLst>
              <a:ext uri="{FF2B5EF4-FFF2-40B4-BE49-F238E27FC236}">
                <a16:creationId xmlns:a16="http://schemas.microsoft.com/office/drawing/2014/main" id="{91E681CA-1583-4D6C-B77C-86C3C0DE85B6}"/>
              </a:ext>
            </a:extLst>
          </p:cNvPr>
          <p:cNvGraphicFramePr>
            <a:graphicFrameLocks noGrp="1"/>
          </p:cNvGraphicFramePr>
          <p:nvPr>
            <p:extLst>
              <p:ext uri="{D42A27DB-BD31-4B8C-83A1-F6EECF244321}">
                <p14:modId xmlns:p14="http://schemas.microsoft.com/office/powerpoint/2010/main" val="360868775"/>
              </p:ext>
            </p:extLst>
          </p:nvPr>
        </p:nvGraphicFramePr>
        <p:xfrm>
          <a:off x="246077" y="3993160"/>
          <a:ext cx="5105400" cy="1433063"/>
        </p:xfrm>
        <a:graphic>
          <a:graphicData uri="http://schemas.openxmlformats.org/drawingml/2006/table">
            <a:tbl>
              <a:tblPr firstRow="1" firstCol="1" bandRow="1">
                <a:tableStyleId>{5C22544A-7EE6-4342-B048-85BDC9FD1C3A}</a:tableStyleId>
              </a:tblPr>
              <a:tblGrid>
                <a:gridCol w="905445">
                  <a:extLst>
                    <a:ext uri="{9D8B030D-6E8A-4147-A177-3AD203B41FA5}">
                      <a16:colId xmlns:a16="http://schemas.microsoft.com/office/drawing/2014/main" val="2467889610"/>
                    </a:ext>
                  </a:extLst>
                </a:gridCol>
                <a:gridCol w="4199955">
                  <a:extLst>
                    <a:ext uri="{9D8B030D-6E8A-4147-A177-3AD203B41FA5}">
                      <a16:colId xmlns:a16="http://schemas.microsoft.com/office/drawing/2014/main" val="682107224"/>
                    </a:ext>
                  </a:extLst>
                </a:gridCol>
              </a:tblGrid>
              <a:tr h="101941">
                <a:tc>
                  <a:txBody>
                    <a:bodyPr/>
                    <a:lstStyle/>
                    <a:p>
                      <a:pPr algn="ctr">
                        <a:lnSpc>
                          <a:spcPct val="107000"/>
                        </a:lnSpc>
                        <a:spcAft>
                          <a:spcPts val="0"/>
                        </a:spcAft>
                      </a:pPr>
                      <a:r>
                        <a:rPr lang="ru-RU" sz="1400">
                          <a:effectLst/>
                        </a:rPr>
                        <a:t>№ строки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Наименование показателя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67122505"/>
                  </a:ext>
                </a:extLst>
              </a:tr>
              <a:tr h="1215131">
                <a:tc>
                  <a:txBody>
                    <a:bodyPr/>
                    <a:lstStyle/>
                    <a:p>
                      <a:pPr algn="ctr">
                        <a:lnSpc>
                          <a:spcPct val="107000"/>
                        </a:lnSpc>
                        <a:spcAft>
                          <a:spcPts val="0"/>
                        </a:spcAft>
                      </a:pPr>
                      <a:r>
                        <a:rPr lang="ru-RU" sz="1400" dirty="0">
                          <a:effectLst/>
                        </a:rPr>
                        <a:t>№14</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u-RU" sz="1400" dirty="0">
                          <a:effectLst/>
                        </a:rPr>
                        <a:t>Числа пациентов старше трудоспособного возраста, получивших травматический перелом проксимального отдела бедра, которым было выполнено эндопротезирование, чел.</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75881437"/>
                  </a:ext>
                </a:extLst>
              </a:tr>
            </a:tbl>
          </a:graphicData>
        </a:graphic>
      </p:graphicFrame>
      <p:graphicFrame>
        <p:nvGraphicFramePr>
          <p:cNvPr id="10" name="Таблица 9">
            <a:extLst>
              <a:ext uri="{FF2B5EF4-FFF2-40B4-BE49-F238E27FC236}">
                <a16:creationId xmlns:a16="http://schemas.microsoft.com/office/drawing/2014/main" id="{D723675D-089A-424D-861B-C9279411A041}"/>
              </a:ext>
            </a:extLst>
          </p:cNvPr>
          <p:cNvGraphicFramePr>
            <a:graphicFrameLocks noGrp="1"/>
          </p:cNvGraphicFramePr>
          <p:nvPr>
            <p:extLst>
              <p:ext uri="{D42A27DB-BD31-4B8C-83A1-F6EECF244321}">
                <p14:modId xmlns:p14="http://schemas.microsoft.com/office/powerpoint/2010/main" val="1742512938"/>
              </p:ext>
            </p:extLst>
          </p:nvPr>
        </p:nvGraphicFramePr>
        <p:xfrm>
          <a:off x="6198065" y="3263317"/>
          <a:ext cx="5638801" cy="3185605"/>
        </p:xfrm>
        <a:graphic>
          <a:graphicData uri="http://schemas.openxmlformats.org/drawingml/2006/table">
            <a:tbl>
              <a:tblPr firstRow="1" firstCol="1" bandRow="1">
                <a:tableStyleId>{5C22544A-7EE6-4342-B048-85BDC9FD1C3A}</a:tableStyleId>
              </a:tblPr>
              <a:tblGrid>
                <a:gridCol w="5638801">
                  <a:extLst>
                    <a:ext uri="{9D8B030D-6E8A-4147-A177-3AD203B41FA5}">
                      <a16:colId xmlns:a16="http://schemas.microsoft.com/office/drawing/2014/main" val="1774809464"/>
                    </a:ext>
                  </a:extLst>
                </a:gridCol>
              </a:tblGrid>
              <a:tr h="2967112">
                <a:tc>
                  <a:txBody>
                    <a:bodyPr/>
                    <a:lstStyle/>
                    <a:p>
                      <a:pPr>
                        <a:lnSpc>
                          <a:spcPct val="107000"/>
                        </a:lnSpc>
                        <a:spcAft>
                          <a:spcPts val="0"/>
                        </a:spcAft>
                      </a:pPr>
                      <a:r>
                        <a:rPr lang="ru-RU" sz="1400" dirty="0">
                          <a:effectLst/>
                        </a:rPr>
                        <a:t>Число лиц старше трудоспособного возраста с травматическим переломом проксимального отдела бедра, которым было выполнено эндопротезирование проксимального отдела бедра с начала текущего года по конец отчетного периода. Вносится количество физических лиц пациентов. Вносятся сведения, касающиеся только учреждений Минздрава, которые в дальнейшем будут учтены в ФФСН 14 (таблица 2900, 3). Обратите внимание: «Числа пациентов старше трудоспособного возраста, получивших травматический перелом проксимального отдела бедра, которым было выполнено эндопротезирование, чел.» не может быть больше, чем «Числа пациентов старше трудоспособного возраста, получивших травматический перелом проксимального отдела бедра, получивших медицинскую помощь в форме хирургического вмешательства, чел.».</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19465655"/>
                  </a:ext>
                </a:extLst>
              </a:tr>
            </a:tbl>
          </a:graphicData>
        </a:graphic>
      </p:graphicFrame>
      <p:sp>
        <p:nvSpPr>
          <p:cNvPr id="11" name="Стрелка: вправо 10">
            <a:extLst>
              <a:ext uri="{FF2B5EF4-FFF2-40B4-BE49-F238E27FC236}">
                <a16:creationId xmlns:a16="http://schemas.microsoft.com/office/drawing/2014/main" id="{6D019341-CE0F-4BBD-BF37-9760A8CA437B}"/>
              </a:ext>
            </a:extLst>
          </p:cNvPr>
          <p:cNvSpPr/>
          <p:nvPr/>
        </p:nvSpPr>
        <p:spPr>
          <a:xfrm>
            <a:off x="5378613" y="1500052"/>
            <a:ext cx="757365" cy="2975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2" name="Стрелка: вправо 11">
            <a:extLst>
              <a:ext uri="{FF2B5EF4-FFF2-40B4-BE49-F238E27FC236}">
                <a16:creationId xmlns:a16="http://schemas.microsoft.com/office/drawing/2014/main" id="{860CC57D-895E-4593-ACDB-C785A7CC3D1F}"/>
              </a:ext>
            </a:extLst>
          </p:cNvPr>
          <p:cNvSpPr/>
          <p:nvPr/>
        </p:nvSpPr>
        <p:spPr>
          <a:xfrm>
            <a:off x="5396088" y="4560903"/>
            <a:ext cx="757365" cy="2975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extLst>
      <p:ext uri="{BB962C8B-B14F-4D97-AF65-F5344CB8AC3E}">
        <p14:creationId xmlns:p14="http://schemas.microsoft.com/office/powerpoint/2010/main" val="2382376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B938BE-23C3-45E2-95A0-4B14CB4ADE05}"/>
              </a:ext>
            </a:extLst>
          </p:cNvPr>
          <p:cNvSpPr>
            <a:spLocks noGrp="1"/>
          </p:cNvSpPr>
          <p:nvPr>
            <p:ph type="title"/>
          </p:nvPr>
        </p:nvSpPr>
        <p:spPr>
          <a:xfrm>
            <a:off x="913150" y="268712"/>
            <a:ext cx="10364451" cy="561797"/>
          </a:xfrm>
        </p:spPr>
        <p:txBody>
          <a:bodyPr>
            <a:normAutofit fontScale="90000"/>
          </a:bodyPr>
          <a:lstStyle/>
          <a:p>
            <a:r>
              <a:rPr lang="ru-RU" b="1" dirty="0">
                <a:solidFill>
                  <a:schemeClr val="accent6">
                    <a:lumMod val="50000"/>
                  </a:schemeClr>
                </a:solidFill>
              </a:rPr>
              <a:t>СООТВЕТСТВИЕ ДАННЫХ:</a:t>
            </a:r>
            <a:endParaRPr lang="ru-RU" b="1" dirty="0"/>
          </a:p>
        </p:txBody>
      </p:sp>
      <p:graphicFrame>
        <p:nvGraphicFramePr>
          <p:cNvPr id="9" name="Объект 8">
            <a:extLst>
              <a:ext uri="{FF2B5EF4-FFF2-40B4-BE49-F238E27FC236}">
                <a16:creationId xmlns:a16="http://schemas.microsoft.com/office/drawing/2014/main" id="{0C464044-F510-4B07-97B8-D98DA253B983}"/>
              </a:ext>
            </a:extLst>
          </p:cNvPr>
          <p:cNvGraphicFramePr>
            <a:graphicFrameLocks noGrp="1"/>
          </p:cNvGraphicFramePr>
          <p:nvPr>
            <p:ph sz="quarter" idx="13"/>
            <p:extLst>
              <p:ext uri="{D42A27DB-BD31-4B8C-83A1-F6EECF244321}">
                <p14:modId xmlns:p14="http://schemas.microsoft.com/office/powerpoint/2010/main" val="2293933659"/>
              </p:ext>
            </p:extLst>
          </p:nvPr>
        </p:nvGraphicFramePr>
        <p:xfrm>
          <a:off x="293614" y="1702965"/>
          <a:ext cx="5726185" cy="4806470"/>
        </p:xfrm>
        <a:graphic>
          <a:graphicData uri="http://schemas.openxmlformats.org/drawingml/2006/table">
            <a:tbl>
              <a:tblPr firstRow="1" firstCol="1" bandRow="1">
                <a:tableStyleId>{5C22544A-7EE6-4342-B048-85BDC9FD1C3A}</a:tableStyleId>
              </a:tblPr>
              <a:tblGrid>
                <a:gridCol w="532828">
                  <a:extLst>
                    <a:ext uri="{9D8B030D-6E8A-4147-A177-3AD203B41FA5}">
                      <a16:colId xmlns:a16="http://schemas.microsoft.com/office/drawing/2014/main" val="435035069"/>
                    </a:ext>
                  </a:extLst>
                </a:gridCol>
                <a:gridCol w="5193357">
                  <a:extLst>
                    <a:ext uri="{9D8B030D-6E8A-4147-A177-3AD203B41FA5}">
                      <a16:colId xmlns:a16="http://schemas.microsoft.com/office/drawing/2014/main" val="2424762124"/>
                    </a:ext>
                  </a:extLst>
                </a:gridCol>
              </a:tblGrid>
              <a:tr h="187109">
                <a:tc>
                  <a:txBody>
                    <a:bodyPr/>
                    <a:lstStyle/>
                    <a:p>
                      <a:pPr algn="ctr">
                        <a:lnSpc>
                          <a:spcPct val="107000"/>
                        </a:lnSpc>
                        <a:spcAft>
                          <a:spcPts val="0"/>
                        </a:spcAft>
                      </a:pPr>
                      <a:r>
                        <a:rPr lang="ru-RU" sz="1400">
                          <a:effectLst/>
                        </a:rPr>
                        <a:t>№ н/п</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2188" marR="32188" marT="0" marB="0" anchor="ctr"/>
                </a:tc>
                <a:tc>
                  <a:txBody>
                    <a:bodyPr/>
                    <a:lstStyle/>
                    <a:p>
                      <a:pPr algn="ctr">
                        <a:lnSpc>
                          <a:spcPct val="107000"/>
                        </a:lnSpc>
                        <a:spcAft>
                          <a:spcPts val="0"/>
                        </a:spcAft>
                      </a:pPr>
                      <a:r>
                        <a:rPr lang="ru-RU" sz="1400">
                          <a:effectLst/>
                        </a:rPr>
                        <a:t>Наименование показателя</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2188" marR="32188" marT="0" marB="0" anchor="ctr"/>
                </a:tc>
                <a:extLst>
                  <a:ext uri="{0D108BD9-81ED-4DB2-BD59-A6C34878D82A}">
                    <a16:rowId xmlns:a16="http://schemas.microsoft.com/office/drawing/2014/main" val="18965595"/>
                  </a:ext>
                </a:extLst>
              </a:tr>
              <a:tr h="887635">
                <a:tc>
                  <a:txBody>
                    <a:bodyPr/>
                    <a:lstStyle/>
                    <a:p>
                      <a:pPr algn="ctr">
                        <a:lnSpc>
                          <a:spcPct val="107000"/>
                        </a:lnSpc>
                        <a:spcAft>
                          <a:spcPts val="0"/>
                        </a:spcAft>
                      </a:pPr>
                      <a:r>
                        <a:rPr lang="ru-RU" sz="1400">
                          <a:effectLst/>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2188" marR="32188" marT="0" marB="0" anchor="ctr"/>
                </a:tc>
                <a:tc>
                  <a:txBody>
                    <a:bodyPr/>
                    <a:lstStyle/>
                    <a:p>
                      <a:pPr algn="ctr">
                        <a:lnSpc>
                          <a:spcPct val="107000"/>
                        </a:lnSpc>
                        <a:spcAft>
                          <a:spcPts val="0"/>
                        </a:spcAft>
                      </a:pPr>
                      <a:r>
                        <a:rPr lang="ru-RU" sz="1400">
                          <a:effectLst/>
                        </a:rPr>
                        <a:t>Доля взятых под диспансерное наблюдение детей в возрасте от 0 до 17 лет с впервые в жизни установленными диагнозами болезней костно-мышечной системы и соединительной ткани</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2188" marR="32188" marT="0" marB="0" anchor="ctr"/>
                </a:tc>
                <a:extLst>
                  <a:ext uri="{0D108BD9-81ED-4DB2-BD59-A6C34878D82A}">
                    <a16:rowId xmlns:a16="http://schemas.microsoft.com/office/drawing/2014/main" val="1549405282"/>
                  </a:ext>
                </a:extLst>
              </a:tr>
              <a:tr h="830510">
                <a:tc>
                  <a:txBody>
                    <a:bodyPr/>
                    <a:lstStyle/>
                    <a:p>
                      <a:pPr algn="ctr">
                        <a:lnSpc>
                          <a:spcPct val="107000"/>
                        </a:lnSpc>
                        <a:spcAft>
                          <a:spcPts val="0"/>
                        </a:spcAft>
                      </a:pPr>
                      <a:r>
                        <a:rPr lang="ru-RU" sz="1400">
                          <a:effectLst/>
                        </a:rPr>
                        <a:t>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2188" marR="32188" marT="0" marB="0" anchor="ctr"/>
                </a:tc>
                <a:tc>
                  <a:txBody>
                    <a:bodyPr/>
                    <a:lstStyle/>
                    <a:p>
                      <a:pPr algn="ctr">
                        <a:lnSpc>
                          <a:spcPct val="107000"/>
                        </a:lnSpc>
                        <a:spcAft>
                          <a:spcPts val="0"/>
                        </a:spcAft>
                      </a:pPr>
                      <a:r>
                        <a:rPr lang="ru-RU" sz="1400">
                          <a:effectLst/>
                        </a:rPr>
                        <a:t>Доля взязых под диспансерное наблюдение детей в возрасте от 0 до 17 лет с впервые в жизни установленными диагнозами болезней глаза и его придаточного аппарата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2188" marR="32188" marT="0" marB="0" anchor="ctr"/>
                </a:tc>
                <a:extLst>
                  <a:ext uri="{0D108BD9-81ED-4DB2-BD59-A6C34878D82A}">
                    <a16:rowId xmlns:a16="http://schemas.microsoft.com/office/drawing/2014/main" val="1451755823"/>
                  </a:ext>
                </a:extLst>
              </a:tr>
              <a:tr h="771787">
                <a:tc>
                  <a:txBody>
                    <a:bodyPr/>
                    <a:lstStyle/>
                    <a:p>
                      <a:pPr algn="ctr">
                        <a:lnSpc>
                          <a:spcPct val="107000"/>
                        </a:lnSpc>
                        <a:spcAft>
                          <a:spcPts val="0"/>
                        </a:spcAft>
                      </a:pPr>
                      <a:r>
                        <a:rPr lang="ru-RU" sz="1400">
                          <a:effectLst/>
                        </a:rPr>
                        <a:t>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2188" marR="32188" marT="0" marB="0" anchor="ctr"/>
                </a:tc>
                <a:tc>
                  <a:txBody>
                    <a:bodyPr/>
                    <a:lstStyle/>
                    <a:p>
                      <a:pPr algn="ctr">
                        <a:lnSpc>
                          <a:spcPct val="107000"/>
                        </a:lnSpc>
                        <a:spcAft>
                          <a:spcPts val="0"/>
                        </a:spcAft>
                      </a:pPr>
                      <a:r>
                        <a:rPr lang="ru-RU" sz="1400">
                          <a:effectLst/>
                        </a:rPr>
                        <a:t>Доля взятых под диспансерное наблюдение детей в возрасте от 0 до 17 лет с впервые в жизни установленными диагнозами болезней органов пищеварения</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2188" marR="32188" marT="0" marB="0" anchor="ctr"/>
                </a:tc>
                <a:extLst>
                  <a:ext uri="{0D108BD9-81ED-4DB2-BD59-A6C34878D82A}">
                    <a16:rowId xmlns:a16="http://schemas.microsoft.com/office/drawing/2014/main" val="1528783281"/>
                  </a:ext>
                </a:extLst>
              </a:tr>
              <a:tr h="855677">
                <a:tc>
                  <a:txBody>
                    <a:bodyPr/>
                    <a:lstStyle/>
                    <a:p>
                      <a:pPr algn="ctr">
                        <a:lnSpc>
                          <a:spcPct val="107000"/>
                        </a:lnSpc>
                        <a:spcAft>
                          <a:spcPts val="0"/>
                        </a:spcAft>
                      </a:pPr>
                      <a:r>
                        <a:rPr lang="ru-RU" sz="1400">
                          <a:effectLst/>
                        </a:rPr>
                        <a:t>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2188" marR="32188" marT="0" marB="0" anchor="ctr"/>
                </a:tc>
                <a:tc>
                  <a:txBody>
                    <a:bodyPr/>
                    <a:lstStyle/>
                    <a:p>
                      <a:pPr algn="ctr">
                        <a:lnSpc>
                          <a:spcPct val="107000"/>
                        </a:lnSpc>
                        <a:spcAft>
                          <a:spcPts val="0"/>
                        </a:spcAft>
                      </a:pPr>
                      <a:r>
                        <a:rPr lang="ru-RU" sz="1400">
                          <a:effectLst/>
                        </a:rPr>
                        <a:t>Доля взятых под диспансерное наблюдение детей в возрасте от 0 до 17 лег с впервые в жизни установленными диагнозами болезнен системы кровообращения</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2188" marR="32188" marT="0" marB="0" anchor="ctr"/>
                </a:tc>
                <a:extLst>
                  <a:ext uri="{0D108BD9-81ED-4DB2-BD59-A6C34878D82A}">
                    <a16:rowId xmlns:a16="http://schemas.microsoft.com/office/drawing/2014/main" val="2519711515"/>
                  </a:ext>
                </a:extLst>
              </a:tr>
              <a:tr h="1014646">
                <a:tc>
                  <a:txBody>
                    <a:bodyPr/>
                    <a:lstStyle/>
                    <a:p>
                      <a:pPr algn="ctr">
                        <a:lnSpc>
                          <a:spcPct val="107000"/>
                        </a:lnSpc>
                        <a:spcAft>
                          <a:spcPts val="0"/>
                        </a:spcAft>
                      </a:pPr>
                      <a:r>
                        <a:rPr lang="ru-RU" sz="1400">
                          <a:effectLst/>
                        </a:rPr>
                        <a:t>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2188" marR="32188" marT="0" marB="0" anchor="ctr"/>
                </a:tc>
                <a:tc>
                  <a:txBody>
                    <a:bodyPr/>
                    <a:lstStyle/>
                    <a:p>
                      <a:pPr algn="ctr">
                        <a:lnSpc>
                          <a:spcPct val="107000"/>
                        </a:lnSpc>
                        <a:spcAft>
                          <a:spcPts val="0"/>
                        </a:spcAft>
                      </a:pPr>
                      <a:r>
                        <a:rPr lang="ru-RU" sz="1400" dirty="0">
                          <a:effectLst/>
                        </a:rPr>
                        <a:t>Доля взятых под диспансерное наблюдение детей в возрасте от 0 до 17 лез с впервые в жизни установленными диагнозами болезней эндокринной системы, расстройств питания и нарушения обмена веществ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188" marR="32188" marT="0" marB="0" anchor="ctr"/>
                </a:tc>
                <a:extLst>
                  <a:ext uri="{0D108BD9-81ED-4DB2-BD59-A6C34878D82A}">
                    <a16:rowId xmlns:a16="http://schemas.microsoft.com/office/drawing/2014/main" val="3086577399"/>
                  </a:ext>
                </a:extLst>
              </a:tr>
            </a:tbl>
          </a:graphicData>
        </a:graphic>
      </p:graphicFrame>
      <p:sp>
        <p:nvSpPr>
          <p:cNvPr id="6" name="Объект 5">
            <a:extLst>
              <a:ext uri="{FF2B5EF4-FFF2-40B4-BE49-F238E27FC236}">
                <a16:creationId xmlns:a16="http://schemas.microsoft.com/office/drawing/2014/main" id="{169ADB17-3C48-4723-990B-9334D132D3FA}"/>
              </a:ext>
            </a:extLst>
          </p:cNvPr>
          <p:cNvSpPr>
            <a:spLocks noGrp="1"/>
          </p:cNvSpPr>
          <p:nvPr>
            <p:ph sz="quarter" idx="14"/>
          </p:nvPr>
        </p:nvSpPr>
        <p:spPr>
          <a:xfrm>
            <a:off x="6172200" y="1600200"/>
            <a:ext cx="6019800" cy="4989088"/>
          </a:xfrm>
        </p:spPr>
        <p:txBody>
          <a:bodyPr/>
          <a:lstStyle/>
          <a:p>
            <a:pPr marL="0" indent="0">
              <a:buNone/>
            </a:pPr>
            <a:endParaRPr lang="ru-RU" b="1" cap="none" dirty="0">
              <a:ln w="22225">
                <a:solidFill>
                  <a:schemeClr val="accent2"/>
                </a:solidFill>
                <a:prstDash val="solid"/>
              </a:ln>
              <a:solidFill>
                <a:schemeClr val="accent2">
                  <a:lumMod val="40000"/>
                  <a:lumOff val="60000"/>
                </a:schemeClr>
              </a:solidFill>
            </a:endParaRPr>
          </a:p>
          <a:p>
            <a:pPr marL="0" indent="0">
              <a:buNone/>
            </a:pPr>
            <a:endParaRPr lang="ru-RU" b="1" cap="none" dirty="0">
              <a:ln w="22225">
                <a:solidFill>
                  <a:schemeClr val="accent2"/>
                </a:solidFill>
                <a:prstDash val="solid"/>
              </a:ln>
              <a:solidFill>
                <a:schemeClr val="accent2">
                  <a:lumMod val="40000"/>
                  <a:lumOff val="60000"/>
                </a:schemeClr>
              </a:solidFill>
            </a:endParaRPr>
          </a:p>
          <a:p>
            <a:pPr marL="0" indent="0">
              <a:buNone/>
            </a:pPr>
            <a:endParaRPr lang="ru-RU" b="1" cap="none" dirty="0">
              <a:ln w="22225">
                <a:solidFill>
                  <a:schemeClr val="accent2"/>
                </a:solidFill>
                <a:prstDash val="solid"/>
              </a:ln>
              <a:solidFill>
                <a:schemeClr val="accent2">
                  <a:lumMod val="40000"/>
                  <a:lumOff val="60000"/>
                </a:schemeClr>
              </a:solidFill>
            </a:endParaRPr>
          </a:p>
          <a:p>
            <a:pPr marL="0" indent="0">
              <a:buNone/>
            </a:pPr>
            <a:r>
              <a:rPr lang="ru-RU" b="1" cap="none" dirty="0">
                <a:ln w="22225">
                  <a:solidFill>
                    <a:schemeClr val="accent2"/>
                  </a:solidFill>
                  <a:prstDash val="solid"/>
                </a:ln>
                <a:solidFill>
                  <a:schemeClr val="accent2">
                    <a:lumMod val="40000"/>
                    <a:lumOff val="60000"/>
                  </a:schemeClr>
                </a:solidFill>
              </a:rPr>
              <a:t>                    </a:t>
            </a:r>
            <a:r>
              <a:rPr lang="ru-RU" sz="7200" cap="none" dirty="0">
                <a:ln w="0"/>
                <a:solidFill>
                  <a:schemeClr val="accent1"/>
                </a:solidFill>
                <a:effectLst>
                  <a:outerShdw blurRad="38100" dist="25400" dir="5400000" algn="ctr" rotWithShape="0">
                    <a:srgbClr val="6E747A">
                      <a:alpha val="43000"/>
                    </a:srgbClr>
                  </a:outerShdw>
                </a:effectLst>
              </a:rPr>
              <a:t>ФСН № 12</a:t>
            </a:r>
            <a:endParaRPr lang="ru-RU" sz="7200" dirty="0"/>
          </a:p>
        </p:txBody>
      </p:sp>
      <p:sp>
        <p:nvSpPr>
          <p:cNvPr id="7" name="Текст 2">
            <a:extLst>
              <a:ext uri="{FF2B5EF4-FFF2-40B4-BE49-F238E27FC236}">
                <a16:creationId xmlns:a16="http://schemas.microsoft.com/office/drawing/2014/main" id="{BC86F282-357A-4A8C-9248-48B743F69914}"/>
              </a:ext>
            </a:extLst>
          </p:cNvPr>
          <p:cNvSpPr>
            <a:spLocks noGrp="1"/>
          </p:cNvSpPr>
          <p:nvPr>
            <p:ph type="body" idx="1"/>
          </p:nvPr>
        </p:nvSpPr>
        <p:spPr>
          <a:xfrm>
            <a:off x="520117" y="830509"/>
            <a:ext cx="10905689" cy="769691"/>
          </a:xfrm>
        </p:spPr>
        <p:txBody>
          <a:bodyPr/>
          <a:lstStyle/>
          <a:p>
            <a:pPr algn="ctr">
              <a:spcBef>
                <a:spcPts val="0"/>
              </a:spcBef>
            </a:pPr>
            <a:r>
              <a:rPr lang="ru-RU" b="1" dirty="0">
                <a:solidFill>
                  <a:schemeClr val="accent1">
                    <a:lumMod val="75000"/>
                  </a:schemeClr>
                </a:solidFill>
              </a:rPr>
              <a:t>МОНИТОРИНГ </a:t>
            </a:r>
          </a:p>
          <a:p>
            <a:pPr algn="ctr">
              <a:spcBef>
                <a:spcPts val="0"/>
              </a:spcBef>
            </a:pPr>
            <a:r>
              <a:rPr lang="ru-RU" b="1" dirty="0">
                <a:solidFill>
                  <a:schemeClr val="accent1">
                    <a:lumMod val="75000"/>
                  </a:schemeClr>
                </a:solidFill>
              </a:rPr>
              <a:t>«МЕДИЦИНСКАЯ ПОМОЩЬ ДЕТЯМ»</a:t>
            </a:r>
          </a:p>
        </p:txBody>
      </p:sp>
      <p:sp>
        <p:nvSpPr>
          <p:cNvPr id="10" name="Равно 9">
            <a:extLst>
              <a:ext uri="{FF2B5EF4-FFF2-40B4-BE49-F238E27FC236}">
                <a16:creationId xmlns:a16="http://schemas.microsoft.com/office/drawing/2014/main" id="{A4774C09-8788-4920-AFA5-BA1AC227DE62}"/>
              </a:ext>
            </a:extLst>
          </p:cNvPr>
          <p:cNvSpPr/>
          <p:nvPr/>
        </p:nvSpPr>
        <p:spPr>
          <a:xfrm>
            <a:off x="5972961" y="3527360"/>
            <a:ext cx="1562448" cy="77178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3983749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FEE383-A1E1-43BF-949B-8491BABC3F86}"/>
              </a:ext>
            </a:extLst>
          </p:cNvPr>
          <p:cNvSpPr>
            <a:spLocks noGrp="1"/>
          </p:cNvSpPr>
          <p:nvPr>
            <p:ph type="title"/>
          </p:nvPr>
        </p:nvSpPr>
        <p:spPr>
          <a:xfrm>
            <a:off x="913775" y="268449"/>
            <a:ext cx="10364451" cy="679994"/>
          </a:xfrm>
        </p:spPr>
        <p:txBody>
          <a:bodyPr/>
          <a:lstStyle/>
          <a:p>
            <a:r>
              <a:rPr lang="ru-RU" dirty="0">
                <a:solidFill>
                  <a:schemeClr val="accent6">
                    <a:lumMod val="50000"/>
                  </a:schemeClr>
                </a:solidFill>
              </a:rPr>
              <a:t>СООТВЕТСТВИЕ ДАННЫХ:</a:t>
            </a:r>
            <a:endParaRPr lang="ru-RU" dirty="0"/>
          </a:p>
        </p:txBody>
      </p:sp>
      <p:sp>
        <p:nvSpPr>
          <p:cNvPr id="3" name="Текст 2">
            <a:extLst>
              <a:ext uri="{FF2B5EF4-FFF2-40B4-BE49-F238E27FC236}">
                <a16:creationId xmlns:a16="http://schemas.microsoft.com/office/drawing/2014/main" id="{6DA13F32-B21F-442F-8B43-FF5D6C57BF1A}"/>
              </a:ext>
            </a:extLst>
          </p:cNvPr>
          <p:cNvSpPr>
            <a:spLocks noGrp="1"/>
          </p:cNvSpPr>
          <p:nvPr>
            <p:ph type="body" idx="1"/>
          </p:nvPr>
        </p:nvSpPr>
        <p:spPr>
          <a:xfrm>
            <a:off x="83890" y="1850473"/>
            <a:ext cx="6560191" cy="1324974"/>
          </a:xfrm>
        </p:spPr>
        <p:txBody>
          <a:bodyPr/>
          <a:lstStyle/>
          <a:p>
            <a:pPr algn="ctr">
              <a:spcBef>
                <a:spcPts val="0"/>
              </a:spcBef>
            </a:pPr>
            <a:endParaRPr lang="ru-RU" b="1" dirty="0">
              <a:solidFill>
                <a:schemeClr val="accent1">
                  <a:lumMod val="75000"/>
                </a:schemeClr>
              </a:solidFill>
            </a:endParaRPr>
          </a:p>
          <a:p>
            <a:pPr algn="ctr">
              <a:spcBef>
                <a:spcPts val="0"/>
              </a:spcBef>
            </a:pPr>
            <a:endParaRPr lang="ru-RU" b="1" dirty="0">
              <a:solidFill>
                <a:schemeClr val="accent1">
                  <a:lumMod val="75000"/>
                </a:schemeClr>
              </a:solidFill>
            </a:endParaRPr>
          </a:p>
          <a:p>
            <a:pPr algn="ctr">
              <a:spcBef>
                <a:spcPts val="0"/>
              </a:spcBef>
            </a:pPr>
            <a:endParaRPr lang="ru-RU" b="1" dirty="0">
              <a:solidFill>
                <a:schemeClr val="accent1">
                  <a:lumMod val="75000"/>
                </a:schemeClr>
              </a:solidFill>
            </a:endParaRPr>
          </a:p>
          <a:p>
            <a:pPr algn="ctr">
              <a:spcBef>
                <a:spcPts val="0"/>
              </a:spcBef>
            </a:pPr>
            <a:endParaRPr lang="ru-RU" b="1" dirty="0">
              <a:solidFill>
                <a:schemeClr val="accent1">
                  <a:lumMod val="75000"/>
                </a:schemeClr>
              </a:solidFill>
            </a:endParaRPr>
          </a:p>
          <a:p>
            <a:pPr algn="ctr">
              <a:spcBef>
                <a:spcPts val="0"/>
              </a:spcBef>
            </a:pPr>
            <a:endParaRPr lang="ru-RU" b="1" dirty="0">
              <a:solidFill>
                <a:schemeClr val="accent1">
                  <a:lumMod val="75000"/>
                </a:schemeClr>
              </a:solidFill>
            </a:endParaRPr>
          </a:p>
          <a:p>
            <a:pPr algn="ctr">
              <a:spcBef>
                <a:spcPts val="0"/>
              </a:spcBef>
            </a:pPr>
            <a:endParaRPr lang="ru-RU" b="1" dirty="0">
              <a:solidFill>
                <a:schemeClr val="accent1">
                  <a:lumMod val="75000"/>
                </a:schemeClr>
              </a:solidFill>
            </a:endParaRPr>
          </a:p>
          <a:p>
            <a:pPr algn="ctr">
              <a:spcBef>
                <a:spcPts val="0"/>
              </a:spcBef>
            </a:pPr>
            <a:r>
              <a:rPr lang="ru-RU" b="1" dirty="0">
                <a:solidFill>
                  <a:schemeClr val="accent1">
                    <a:lumMod val="75000"/>
                  </a:schemeClr>
                </a:solidFill>
              </a:rPr>
              <a:t>МОНИТОРИНГ </a:t>
            </a:r>
          </a:p>
          <a:p>
            <a:pPr algn="ctr">
              <a:spcBef>
                <a:spcPts val="0"/>
              </a:spcBef>
            </a:pPr>
            <a:r>
              <a:rPr lang="ru-RU" b="1" dirty="0">
                <a:solidFill>
                  <a:schemeClr val="accent1">
                    <a:lumMod val="75000"/>
                  </a:schemeClr>
                </a:solidFill>
              </a:rPr>
              <a:t>«Развитие детского здравоохранения»</a:t>
            </a:r>
          </a:p>
          <a:p>
            <a:pPr algn="ctr">
              <a:spcBef>
                <a:spcPts val="0"/>
              </a:spcBef>
            </a:pPr>
            <a:r>
              <a:rPr lang="ru-RU" b="1" dirty="0">
                <a:solidFill>
                  <a:schemeClr val="accent1">
                    <a:lumMod val="75000"/>
                  </a:schemeClr>
                </a:solidFill>
              </a:rPr>
              <a:t>Профилактические осмотры и диспансеризация несовершеннолетних</a:t>
            </a:r>
          </a:p>
          <a:p>
            <a:endParaRPr lang="ru-RU" dirty="0"/>
          </a:p>
        </p:txBody>
      </p:sp>
      <p:graphicFrame>
        <p:nvGraphicFramePr>
          <p:cNvPr id="7" name="Объект 6">
            <a:extLst>
              <a:ext uri="{FF2B5EF4-FFF2-40B4-BE49-F238E27FC236}">
                <a16:creationId xmlns:a16="http://schemas.microsoft.com/office/drawing/2014/main" id="{5042B920-914B-4E41-A834-43F671092F17}"/>
              </a:ext>
            </a:extLst>
          </p:cNvPr>
          <p:cNvGraphicFramePr>
            <a:graphicFrameLocks noGrp="1"/>
          </p:cNvGraphicFramePr>
          <p:nvPr>
            <p:ph sz="quarter" idx="13"/>
            <p:extLst>
              <p:ext uri="{D42A27DB-BD31-4B8C-83A1-F6EECF244321}">
                <p14:modId xmlns:p14="http://schemas.microsoft.com/office/powerpoint/2010/main" val="1106386322"/>
              </p:ext>
            </p:extLst>
          </p:nvPr>
        </p:nvGraphicFramePr>
        <p:xfrm>
          <a:off x="284862" y="3534771"/>
          <a:ext cx="5218316" cy="1707490"/>
        </p:xfrm>
        <a:graphic>
          <a:graphicData uri="http://schemas.openxmlformats.org/drawingml/2006/table">
            <a:tbl>
              <a:tblPr firstRow="1" firstCol="1" bandRow="1">
                <a:tableStyleId>{5C22544A-7EE6-4342-B048-85BDC9FD1C3A}</a:tableStyleId>
              </a:tblPr>
              <a:tblGrid>
                <a:gridCol w="246749">
                  <a:extLst>
                    <a:ext uri="{9D8B030D-6E8A-4147-A177-3AD203B41FA5}">
                      <a16:colId xmlns:a16="http://schemas.microsoft.com/office/drawing/2014/main" val="4158350093"/>
                    </a:ext>
                  </a:extLst>
                </a:gridCol>
                <a:gridCol w="2127699">
                  <a:extLst>
                    <a:ext uri="{9D8B030D-6E8A-4147-A177-3AD203B41FA5}">
                      <a16:colId xmlns:a16="http://schemas.microsoft.com/office/drawing/2014/main" val="4249762468"/>
                    </a:ext>
                  </a:extLst>
                </a:gridCol>
                <a:gridCol w="813732">
                  <a:extLst>
                    <a:ext uri="{9D8B030D-6E8A-4147-A177-3AD203B41FA5}">
                      <a16:colId xmlns:a16="http://schemas.microsoft.com/office/drawing/2014/main" val="2919022569"/>
                    </a:ext>
                  </a:extLst>
                </a:gridCol>
                <a:gridCol w="1015068">
                  <a:extLst>
                    <a:ext uri="{9D8B030D-6E8A-4147-A177-3AD203B41FA5}">
                      <a16:colId xmlns:a16="http://schemas.microsoft.com/office/drawing/2014/main" val="59596981"/>
                    </a:ext>
                  </a:extLst>
                </a:gridCol>
                <a:gridCol w="1015068">
                  <a:extLst>
                    <a:ext uri="{9D8B030D-6E8A-4147-A177-3AD203B41FA5}">
                      <a16:colId xmlns:a16="http://schemas.microsoft.com/office/drawing/2014/main" val="3580539368"/>
                    </a:ext>
                  </a:extLst>
                </a:gridCol>
              </a:tblGrid>
              <a:tr h="701669">
                <a:tc>
                  <a:txBody>
                    <a:bodyPr/>
                    <a:lstStyle/>
                    <a:p>
                      <a:pPr algn="ctr">
                        <a:lnSpc>
                          <a:spcPct val="107000"/>
                        </a:lnSpc>
                        <a:spcAft>
                          <a:spcPts val="0"/>
                        </a:spcAft>
                      </a:pPr>
                      <a:r>
                        <a:rPr lang="ru-RU" sz="1100">
                          <a:effectLst/>
                        </a:rPr>
                        <a:t>№</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6622" marR="66622" marT="0" marB="0" anchor="ctr"/>
                </a:tc>
                <a:tc>
                  <a:txBody>
                    <a:bodyPr/>
                    <a:lstStyle/>
                    <a:p>
                      <a:pPr algn="ctr">
                        <a:lnSpc>
                          <a:spcPct val="107000"/>
                        </a:lnSpc>
                        <a:spcAft>
                          <a:spcPts val="0"/>
                        </a:spcAft>
                      </a:pPr>
                      <a:r>
                        <a:rPr lang="ru-RU" sz="1100" dirty="0">
                          <a:effectLst/>
                        </a:rPr>
                        <a:t>Показатель</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22" marR="66622" marT="0" marB="0" anchor="ctr"/>
                </a:tc>
                <a:tc>
                  <a:txBody>
                    <a:bodyPr/>
                    <a:lstStyle/>
                    <a:p>
                      <a:pPr algn="ctr">
                        <a:lnSpc>
                          <a:spcPct val="107000"/>
                        </a:lnSpc>
                        <a:spcAft>
                          <a:spcPts val="0"/>
                        </a:spcAft>
                      </a:pPr>
                      <a:r>
                        <a:rPr lang="ru-RU" sz="1100">
                          <a:effectLst/>
                        </a:rPr>
                        <a:t>Осмотрено всего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6622" marR="66622" marT="0" marB="0" anchor="ctr"/>
                </a:tc>
                <a:tc>
                  <a:txBody>
                    <a:bodyPr/>
                    <a:lstStyle/>
                    <a:p>
                      <a:pPr algn="ctr">
                        <a:lnSpc>
                          <a:spcPct val="107000"/>
                        </a:lnSpc>
                        <a:spcAft>
                          <a:spcPts val="0"/>
                        </a:spcAft>
                      </a:pPr>
                      <a:r>
                        <a:rPr lang="ru-RU" sz="1100">
                          <a:effectLst/>
                        </a:rPr>
                        <a:t>Осмотрено урологом-андрологом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6622" marR="66622" marT="0" marB="0" anchor="ctr"/>
                </a:tc>
                <a:tc>
                  <a:txBody>
                    <a:bodyPr/>
                    <a:lstStyle/>
                    <a:p>
                      <a:pPr algn="ctr">
                        <a:lnSpc>
                          <a:spcPct val="107000"/>
                        </a:lnSpc>
                        <a:spcAft>
                          <a:spcPts val="0"/>
                        </a:spcAft>
                      </a:pPr>
                      <a:r>
                        <a:rPr lang="ru-RU" sz="1100">
                          <a:effectLst/>
                        </a:rPr>
                        <a:t>Осмотрено гинекологом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6622" marR="66622" marT="0" marB="0" anchor="ctr"/>
                </a:tc>
                <a:extLst>
                  <a:ext uri="{0D108BD9-81ED-4DB2-BD59-A6C34878D82A}">
                    <a16:rowId xmlns:a16="http://schemas.microsoft.com/office/drawing/2014/main" val="1440803304"/>
                  </a:ext>
                </a:extLst>
              </a:tr>
              <a:tr h="304145">
                <a:tc>
                  <a:txBody>
                    <a:bodyPr/>
                    <a:lstStyle/>
                    <a:p>
                      <a:pPr algn="ctr">
                        <a:lnSpc>
                          <a:spcPct val="107000"/>
                        </a:lnSpc>
                        <a:spcAft>
                          <a:spcPts val="0"/>
                        </a:spcAft>
                      </a:pPr>
                      <a:r>
                        <a:rPr lang="ru-RU" sz="11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6622" marR="66622" marT="0" marB="0"/>
                </a:tc>
                <a:tc>
                  <a:txBody>
                    <a:bodyPr/>
                    <a:lstStyle/>
                    <a:p>
                      <a:pPr algn="ctr">
                        <a:lnSpc>
                          <a:spcPct val="107000"/>
                        </a:lnSpc>
                        <a:spcAft>
                          <a:spcPts val="0"/>
                        </a:spcAft>
                      </a:pPr>
                      <a:r>
                        <a:rPr lang="ru-RU" sz="11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6622" marR="66622" marT="0" marB="0"/>
                </a:tc>
                <a:tc>
                  <a:txBody>
                    <a:bodyPr/>
                    <a:lstStyle/>
                    <a:p>
                      <a:pPr algn="ctr">
                        <a:lnSpc>
                          <a:spcPct val="107000"/>
                        </a:lnSpc>
                        <a:spcAft>
                          <a:spcPts val="0"/>
                        </a:spcAft>
                      </a:pPr>
                      <a:r>
                        <a:rPr lang="ru-RU" sz="11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6622" marR="66622" marT="0" marB="0"/>
                </a:tc>
                <a:tc>
                  <a:txBody>
                    <a:bodyPr/>
                    <a:lstStyle/>
                    <a:p>
                      <a:pPr algn="ctr">
                        <a:lnSpc>
                          <a:spcPct val="107000"/>
                        </a:lnSpc>
                        <a:spcAft>
                          <a:spcPts val="0"/>
                        </a:spcAft>
                      </a:pPr>
                      <a:r>
                        <a:rPr lang="ru-RU" sz="1100">
                          <a:effectLst/>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6622" marR="66622" marT="0" marB="0"/>
                </a:tc>
                <a:tc>
                  <a:txBody>
                    <a:bodyPr/>
                    <a:lstStyle/>
                    <a:p>
                      <a:pPr algn="ctr">
                        <a:lnSpc>
                          <a:spcPct val="107000"/>
                        </a:lnSpc>
                        <a:spcAft>
                          <a:spcPts val="0"/>
                        </a:spcAft>
                      </a:pPr>
                      <a:r>
                        <a:rPr lang="ru-RU" sz="1100">
                          <a:effectLst/>
                        </a:rPr>
                        <a:t>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6622" marR="66622" marT="0" marB="0"/>
                </a:tc>
                <a:extLst>
                  <a:ext uri="{0D108BD9-81ED-4DB2-BD59-A6C34878D82A}">
                    <a16:rowId xmlns:a16="http://schemas.microsoft.com/office/drawing/2014/main" val="1718645949"/>
                  </a:ext>
                </a:extLst>
              </a:tr>
              <a:tr h="304145">
                <a:tc>
                  <a:txBody>
                    <a:bodyPr/>
                    <a:lstStyle/>
                    <a:p>
                      <a:pPr algn="ctr">
                        <a:lnSpc>
                          <a:spcPct val="107000"/>
                        </a:lnSpc>
                        <a:spcAft>
                          <a:spcPts val="0"/>
                        </a:spcAft>
                      </a:pPr>
                      <a:r>
                        <a:rPr lang="ru-RU" sz="11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6622" marR="66622" marT="0" marB="0" anchor="ctr"/>
                </a:tc>
                <a:tc>
                  <a:txBody>
                    <a:bodyPr/>
                    <a:lstStyle/>
                    <a:p>
                      <a:pPr algn="ctr">
                        <a:lnSpc>
                          <a:spcPct val="107000"/>
                        </a:lnSpc>
                        <a:spcAft>
                          <a:spcPts val="0"/>
                        </a:spcAft>
                      </a:pPr>
                      <a:r>
                        <a:rPr lang="ru-RU" sz="1100" dirty="0">
                          <a:effectLst/>
                        </a:rPr>
                        <a:t>Дети в возрасте 0 - 14 лет включительно</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22" marR="66622" marT="0" marB="0" anchor="ctr"/>
                </a:tc>
                <a:tc>
                  <a:txBody>
                    <a:bodyPr/>
                    <a:lstStyle/>
                    <a:p>
                      <a:pPr algn="ctr">
                        <a:lnSpc>
                          <a:spcPct val="107000"/>
                        </a:lnSpc>
                        <a:spcAft>
                          <a:spcPts val="0"/>
                        </a:spcAft>
                      </a:pPr>
                      <a:r>
                        <a:rPr lang="ru-RU"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6622" marR="66622" marT="0" marB="0" anchor="ctr"/>
                </a:tc>
                <a:tc>
                  <a:txBody>
                    <a:bodyPr/>
                    <a:lstStyle/>
                    <a:p>
                      <a:pPr algn="ctr">
                        <a:lnSpc>
                          <a:spcPct val="107000"/>
                        </a:lnSpc>
                        <a:spcAft>
                          <a:spcPts val="0"/>
                        </a:spcAft>
                      </a:pPr>
                      <a:r>
                        <a:rPr lang="ru-RU"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6622" marR="66622" marT="0" marB="0" anchor="ctr"/>
                </a:tc>
                <a:tc>
                  <a:txBody>
                    <a:bodyPr/>
                    <a:lstStyle/>
                    <a:p>
                      <a:pPr algn="ctr">
                        <a:lnSpc>
                          <a:spcPct val="107000"/>
                        </a:lnSpc>
                        <a:spcAft>
                          <a:spcPts val="0"/>
                        </a:spcAft>
                      </a:pPr>
                      <a:r>
                        <a:rPr lang="ru-RU"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6622" marR="66622" marT="0" marB="0" anchor="ctr"/>
                </a:tc>
                <a:extLst>
                  <a:ext uri="{0D108BD9-81ED-4DB2-BD59-A6C34878D82A}">
                    <a16:rowId xmlns:a16="http://schemas.microsoft.com/office/drawing/2014/main" val="2947874195"/>
                  </a:ext>
                </a:extLst>
              </a:tr>
              <a:tr h="304145">
                <a:tc>
                  <a:txBody>
                    <a:bodyPr/>
                    <a:lstStyle/>
                    <a:p>
                      <a:pPr algn="ctr">
                        <a:lnSpc>
                          <a:spcPct val="107000"/>
                        </a:lnSpc>
                        <a:spcAft>
                          <a:spcPts val="0"/>
                        </a:spcAft>
                      </a:pPr>
                      <a:r>
                        <a:rPr lang="ru-RU" sz="11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6622" marR="66622" marT="0" marB="0" anchor="ctr"/>
                </a:tc>
                <a:tc>
                  <a:txBody>
                    <a:bodyPr/>
                    <a:lstStyle/>
                    <a:p>
                      <a:pPr algn="ctr">
                        <a:lnSpc>
                          <a:spcPct val="107000"/>
                        </a:lnSpc>
                        <a:spcAft>
                          <a:spcPts val="0"/>
                        </a:spcAft>
                      </a:pPr>
                      <a:r>
                        <a:rPr lang="ru-RU" sz="1100">
                          <a:effectLst/>
                        </a:rPr>
                        <a:t>Дети в возрасте 15 - 17 лет включительно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6622" marR="66622" marT="0" marB="0" anchor="ctr"/>
                </a:tc>
                <a:tc>
                  <a:txBody>
                    <a:bodyPr/>
                    <a:lstStyle/>
                    <a:p>
                      <a:pPr algn="ctr">
                        <a:lnSpc>
                          <a:spcPct val="107000"/>
                        </a:lnSpc>
                        <a:spcAft>
                          <a:spcPts val="0"/>
                        </a:spcAft>
                      </a:pPr>
                      <a:r>
                        <a:rPr lang="ru-RU"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6622" marR="66622" marT="0" marB="0" anchor="ctr"/>
                </a:tc>
                <a:tc>
                  <a:txBody>
                    <a:bodyPr/>
                    <a:lstStyle/>
                    <a:p>
                      <a:pPr algn="ctr">
                        <a:lnSpc>
                          <a:spcPct val="107000"/>
                        </a:lnSpc>
                        <a:spcAft>
                          <a:spcPts val="0"/>
                        </a:spcAft>
                      </a:pPr>
                      <a:r>
                        <a:rPr lang="ru-RU"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22" marR="66622" marT="0" marB="0" anchor="ctr">
                    <a:solidFill>
                      <a:schemeClr val="accent4">
                        <a:lumMod val="40000"/>
                        <a:lumOff val="60000"/>
                      </a:schemeClr>
                    </a:solidFill>
                  </a:tcPr>
                </a:tc>
                <a:tc>
                  <a:txBody>
                    <a:bodyPr/>
                    <a:lstStyle/>
                    <a:p>
                      <a:pPr algn="ctr">
                        <a:lnSpc>
                          <a:spcPct val="107000"/>
                        </a:lnSpc>
                        <a:spcAft>
                          <a:spcPts val="0"/>
                        </a:spcAft>
                      </a:pPr>
                      <a:r>
                        <a:rPr lang="ru-RU"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22" marR="66622" marT="0" marB="0" anchor="ctr">
                    <a:solidFill>
                      <a:schemeClr val="accent6">
                        <a:lumMod val="60000"/>
                        <a:lumOff val="40000"/>
                      </a:schemeClr>
                    </a:solidFill>
                  </a:tcPr>
                </a:tc>
                <a:extLst>
                  <a:ext uri="{0D108BD9-81ED-4DB2-BD59-A6C34878D82A}">
                    <a16:rowId xmlns:a16="http://schemas.microsoft.com/office/drawing/2014/main" val="2757453849"/>
                  </a:ext>
                </a:extLst>
              </a:tr>
            </a:tbl>
          </a:graphicData>
        </a:graphic>
      </p:graphicFrame>
      <p:sp>
        <p:nvSpPr>
          <p:cNvPr id="5" name="Текст 4">
            <a:extLst>
              <a:ext uri="{FF2B5EF4-FFF2-40B4-BE49-F238E27FC236}">
                <a16:creationId xmlns:a16="http://schemas.microsoft.com/office/drawing/2014/main" id="{07BA547E-94E8-48B5-9E64-EAA919E68001}"/>
              </a:ext>
            </a:extLst>
          </p:cNvPr>
          <p:cNvSpPr>
            <a:spLocks noGrp="1"/>
          </p:cNvSpPr>
          <p:nvPr>
            <p:ph type="body" sz="quarter" idx="3"/>
          </p:nvPr>
        </p:nvSpPr>
        <p:spPr>
          <a:xfrm>
            <a:off x="6769915" y="1066801"/>
            <a:ext cx="4806892" cy="1072392"/>
          </a:xfrm>
        </p:spPr>
        <p:txBody>
          <a:bodyPr/>
          <a:lstStyle/>
          <a:p>
            <a:pPr algn="ctr"/>
            <a:r>
              <a:rPr lang="ru-RU" b="1" dirty="0">
                <a:solidFill>
                  <a:schemeClr val="accent1">
                    <a:lumMod val="75000"/>
                  </a:schemeClr>
                </a:solidFill>
              </a:rPr>
              <a:t>         </a:t>
            </a:r>
            <a:r>
              <a:rPr lang="ru-RU" b="1" dirty="0" err="1">
                <a:solidFill>
                  <a:schemeClr val="accent1">
                    <a:lumMod val="75000"/>
                  </a:schemeClr>
                </a:solidFill>
              </a:rPr>
              <a:t>ФОРМа</a:t>
            </a:r>
            <a:r>
              <a:rPr lang="ru-RU" b="1" dirty="0">
                <a:solidFill>
                  <a:schemeClr val="accent1">
                    <a:lumMod val="75000"/>
                  </a:schemeClr>
                </a:solidFill>
              </a:rPr>
              <a:t> ФСН № 30 Т.2511</a:t>
            </a:r>
          </a:p>
          <a:p>
            <a:pPr algn="ctr"/>
            <a:endParaRPr lang="ru-RU" dirty="0"/>
          </a:p>
        </p:txBody>
      </p:sp>
      <p:graphicFrame>
        <p:nvGraphicFramePr>
          <p:cNvPr id="9" name="Объект 8">
            <a:extLst>
              <a:ext uri="{FF2B5EF4-FFF2-40B4-BE49-F238E27FC236}">
                <a16:creationId xmlns:a16="http://schemas.microsoft.com/office/drawing/2014/main" id="{C03D9728-76B8-4CD8-A940-DA9095C7F15A}"/>
              </a:ext>
            </a:extLst>
          </p:cNvPr>
          <p:cNvGraphicFramePr>
            <a:graphicFrameLocks noGrp="1"/>
          </p:cNvGraphicFramePr>
          <p:nvPr>
            <p:ph sz="quarter" idx="14"/>
            <p:extLst>
              <p:ext uri="{D42A27DB-BD31-4B8C-83A1-F6EECF244321}">
                <p14:modId xmlns:p14="http://schemas.microsoft.com/office/powerpoint/2010/main" val="405799190"/>
              </p:ext>
            </p:extLst>
          </p:nvPr>
        </p:nvGraphicFramePr>
        <p:xfrm>
          <a:off x="6287606" y="3534771"/>
          <a:ext cx="5574427" cy="1707490"/>
        </p:xfrm>
        <a:graphic>
          <a:graphicData uri="http://schemas.openxmlformats.org/drawingml/2006/table">
            <a:tbl>
              <a:tblPr firstRow="1" firstCol="1" bandRow="1">
                <a:tableStyleId>{5C22544A-7EE6-4342-B048-85BDC9FD1C3A}</a:tableStyleId>
              </a:tblPr>
              <a:tblGrid>
                <a:gridCol w="1900049">
                  <a:extLst>
                    <a:ext uri="{9D8B030D-6E8A-4147-A177-3AD203B41FA5}">
                      <a16:colId xmlns:a16="http://schemas.microsoft.com/office/drawing/2014/main" val="4232860130"/>
                    </a:ext>
                  </a:extLst>
                </a:gridCol>
                <a:gridCol w="1057013">
                  <a:extLst>
                    <a:ext uri="{9D8B030D-6E8A-4147-A177-3AD203B41FA5}">
                      <a16:colId xmlns:a16="http://schemas.microsoft.com/office/drawing/2014/main" val="272225259"/>
                    </a:ext>
                  </a:extLst>
                </a:gridCol>
                <a:gridCol w="931178">
                  <a:extLst>
                    <a:ext uri="{9D8B030D-6E8A-4147-A177-3AD203B41FA5}">
                      <a16:colId xmlns:a16="http://schemas.microsoft.com/office/drawing/2014/main" val="2341155396"/>
                    </a:ext>
                  </a:extLst>
                </a:gridCol>
                <a:gridCol w="864690">
                  <a:extLst>
                    <a:ext uri="{9D8B030D-6E8A-4147-A177-3AD203B41FA5}">
                      <a16:colId xmlns:a16="http://schemas.microsoft.com/office/drawing/2014/main" val="3193133080"/>
                    </a:ext>
                  </a:extLst>
                </a:gridCol>
                <a:gridCol w="821497">
                  <a:extLst>
                    <a:ext uri="{9D8B030D-6E8A-4147-A177-3AD203B41FA5}">
                      <a16:colId xmlns:a16="http://schemas.microsoft.com/office/drawing/2014/main" val="1754275235"/>
                    </a:ext>
                  </a:extLst>
                </a:gridCol>
              </a:tblGrid>
              <a:tr h="442347">
                <a:tc>
                  <a:txBody>
                    <a:bodyPr/>
                    <a:lstStyle/>
                    <a:p>
                      <a:pPr algn="ctr">
                        <a:lnSpc>
                          <a:spcPct val="107000"/>
                        </a:lnSpc>
                        <a:spcAft>
                          <a:spcPts val="0"/>
                        </a:spcAft>
                      </a:pPr>
                      <a:r>
                        <a:rPr lang="ru-RU"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tc>
                  <a:txBody>
                    <a:bodyPr/>
                    <a:lstStyle/>
                    <a:p>
                      <a:pPr algn="ctr">
                        <a:lnSpc>
                          <a:spcPct val="107000"/>
                        </a:lnSpc>
                        <a:spcAft>
                          <a:spcPts val="0"/>
                        </a:spcAft>
                      </a:pPr>
                      <a:r>
                        <a:rPr lang="ru-RU" sz="1100" dirty="0">
                          <a:effectLst/>
                        </a:rPr>
                        <a:t>Код строки в </a:t>
                      </a:r>
                      <a:r>
                        <a:rPr lang="ru-RU" sz="1100" dirty="0" err="1">
                          <a:effectLst/>
                        </a:rPr>
                        <a:t>Медстат</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tc>
                  <a:txBody>
                    <a:bodyPr/>
                    <a:lstStyle/>
                    <a:p>
                      <a:pPr algn="ctr">
                        <a:lnSpc>
                          <a:spcPct val="107000"/>
                        </a:lnSpc>
                        <a:spcAft>
                          <a:spcPts val="0"/>
                        </a:spcAft>
                      </a:pPr>
                      <a:r>
                        <a:rPr lang="ru-RU" sz="1100">
                          <a:effectLst/>
                        </a:rPr>
                        <a:t>№ строки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tc>
                  <a:txBody>
                    <a:bodyPr/>
                    <a:lstStyle/>
                    <a:p>
                      <a:pPr algn="ctr">
                        <a:lnSpc>
                          <a:spcPct val="107000"/>
                        </a:lnSpc>
                        <a:spcAft>
                          <a:spcPts val="0"/>
                        </a:spcAft>
                      </a:pPr>
                      <a:r>
                        <a:rPr lang="ru-RU" sz="1100">
                          <a:effectLst/>
                        </a:rPr>
                        <a:t>Подлежало осмотрам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tc>
                  <a:txBody>
                    <a:bodyPr/>
                    <a:lstStyle/>
                    <a:p>
                      <a:pPr algn="ctr">
                        <a:lnSpc>
                          <a:spcPct val="107000"/>
                        </a:lnSpc>
                        <a:spcAft>
                          <a:spcPts val="0"/>
                        </a:spcAft>
                      </a:pPr>
                      <a:r>
                        <a:rPr lang="ru-RU" sz="1100" dirty="0">
                          <a:effectLst/>
                        </a:rPr>
                        <a:t>Осмотрено</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extLst>
                  <a:ext uri="{0D108BD9-81ED-4DB2-BD59-A6C34878D82A}">
                    <a16:rowId xmlns:a16="http://schemas.microsoft.com/office/drawing/2014/main" val="3341972314"/>
                  </a:ext>
                </a:extLst>
              </a:tr>
              <a:tr h="183897">
                <a:tc>
                  <a:txBody>
                    <a:bodyPr/>
                    <a:lstStyle/>
                    <a:p>
                      <a:pPr algn="ctr">
                        <a:lnSpc>
                          <a:spcPct val="107000"/>
                        </a:lnSpc>
                        <a:spcAft>
                          <a:spcPts val="0"/>
                        </a:spcAft>
                      </a:pPr>
                      <a:r>
                        <a:rPr lang="ru-RU" sz="11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tc>
                  <a:txBody>
                    <a:bodyPr/>
                    <a:lstStyle/>
                    <a:p>
                      <a:pPr algn="ctr">
                        <a:lnSpc>
                          <a:spcPct val="107000"/>
                        </a:lnSpc>
                        <a:spcAft>
                          <a:spcPts val="0"/>
                        </a:spcAft>
                      </a:pPr>
                      <a:r>
                        <a:rPr lang="ru-RU"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tc>
                  <a:txBody>
                    <a:bodyPr/>
                    <a:lstStyle/>
                    <a:p>
                      <a:pPr algn="ctr">
                        <a:lnSpc>
                          <a:spcPct val="107000"/>
                        </a:lnSpc>
                        <a:spcAft>
                          <a:spcPts val="0"/>
                        </a:spcAft>
                      </a:pPr>
                      <a:r>
                        <a:rPr lang="ru-RU" sz="1100" dirty="0">
                          <a:effectLst/>
                        </a:rPr>
                        <a:t>2</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tc>
                  <a:txBody>
                    <a:bodyPr/>
                    <a:lstStyle/>
                    <a:p>
                      <a:pPr algn="ctr">
                        <a:lnSpc>
                          <a:spcPct val="107000"/>
                        </a:lnSpc>
                        <a:spcAft>
                          <a:spcPts val="0"/>
                        </a:spcAft>
                      </a:pPr>
                      <a:r>
                        <a:rPr lang="ru-RU" sz="11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tc>
                  <a:txBody>
                    <a:bodyPr/>
                    <a:lstStyle/>
                    <a:p>
                      <a:pPr algn="ctr">
                        <a:lnSpc>
                          <a:spcPct val="107000"/>
                        </a:lnSpc>
                        <a:spcAft>
                          <a:spcPts val="0"/>
                        </a:spcAft>
                      </a:pPr>
                      <a:r>
                        <a:rPr lang="ru-RU" sz="1100">
                          <a:effectLst/>
                        </a:rPr>
                        <a:t>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extLst>
                  <a:ext uri="{0D108BD9-81ED-4DB2-BD59-A6C34878D82A}">
                    <a16:rowId xmlns:a16="http://schemas.microsoft.com/office/drawing/2014/main" val="1201206980"/>
                  </a:ext>
                </a:extLst>
              </a:tr>
              <a:tr h="192654">
                <a:tc>
                  <a:txBody>
                    <a:bodyPr/>
                    <a:lstStyle/>
                    <a:p>
                      <a:pPr>
                        <a:lnSpc>
                          <a:spcPct val="107000"/>
                        </a:lnSpc>
                        <a:spcAft>
                          <a:spcPts val="0"/>
                        </a:spcAft>
                      </a:pPr>
                      <a:r>
                        <a:rPr lang="ru-RU" sz="1100">
                          <a:effectLst/>
                        </a:rPr>
                        <a:t>Осмотрено пациентов, всего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tc>
                  <a:txBody>
                    <a:bodyPr/>
                    <a:lstStyle/>
                    <a:p>
                      <a:pPr algn="ctr">
                        <a:lnSpc>
                          <a:spcPct val="107000"/>
                        </a:lnSpc>
                        <a:spcAft>
                          <a:spcPts val="0"/>
                        </a:spcAft>
                      </a:pPr>
                      <a:r>
                        <a:rPr lang="ru-RU" sz="1100">
                          <a:effectLst/>
                        </a:rPr>
                        <a:t>001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tc>
                  <a:txBody>
                    <a:bodyPr/>
                    <a:lstStyle/>
                    <a:p>
                      <a:pPr algn="ctr">
                        <a:lnSpc>
                          <a:spcPct val="107000"/>
                        </a:lnSpc>
                        <a:spcAft>
                          <a:spcPts val="0"/>
                        </a:spcAft>
                      </a:pPr>
                      <a:r>
                        <a:rPr lang="ru-RU" sz="1100" dirty="0">
                          <a:effectLst/>
                        </a:rPr>
                        <a:t>1</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tc>
                  <a:txBody>
                    <a:bodyPr/>
                    <a:lstStyle/>
                    <a:p>
                      <a:pPr algn="ctr">
                        <a:lnSpc>
                          <a:spcPct val="107000"/>
                        </a:lnSpc>
                        <a:spcAft>
                          <a:spcPts val="0"/>
                        </a:spcAft>
                      </a:pPr>
                      <a:r>
                        <a:rPr lang="ru-RU" sz="1100" dirty="0">
                          <a:effectLst/>
                        </a:rPr>
                        <a:t>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tc>
                  <a:txBody>
                    <a:bodyPr/>
                    <a:lstStyle/>
                    <a:p>
                      <a:pPr algn="ctr">
                        <a:lnSpc>
                          <a:spcPct val="107000"/>
                        </a:lnSpc>
                        <a:spcAft>
                          <a:spcPts val="0"/>
                        </a:spcAft>
                      </a:pPr>
                      <a:r>
                        <a:rPr lang="ru-RU" sz="1100">
                          <a:effectLst/>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extLst>
                  <a:ext uri="{0D108BD9-81ED-4DB2-BD59-A6C34878D82A}">
                    <a16:rowId xmlns:a16="http://schemas.microsoft.com/office/drawing/2014/main" val="887281612"/>
                  </a:ext>
                </a:extLst>
              </a:tr>
              <a:tr h="534808">
                <a:tc>
                  <a:txBody>
                    <a:bodyPr/>
                    <a:lstStyle/>
                    <a:p>
                      <a:pPr indent="127000">
                        <a:lnSpc>
                          <a:spcPct val="107000"/>
                        </a:lnSpc>
                        <a:spcAft>
                          <a:spcPts val="0"/>
                        </a:spcAft>
                      </a:pPr>
                      <a:r>
                        <a:rPr lang="ru-RU" sz="1100">
                          <a:effectLst/>
                        </a:rPr>
                        <a:t>из них </a:t>
                      </a:r>
                      <a:br>
                        <a:rPr lang="ru-RU" sz="1100">
                          <a:effectLst/>
                        </a:rPr>
                      </a:br>
                      <a:r>
                        <a:rPr lang="ru-RU" sz="1100">
                          <a:effectLst/>
                        </a:rPr>
                        <a:t>мальчиков (урологом-андрологом)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tc>
                  <a:txBody>
                    <a:bodyPr/>
                    <a:lstStyle/>
                    <a:p>
                      <a:pPr algn="ctr">
                        <a:lnSpc>
                          <a:spcPct val="107000"/>
                        </a:lnSpc>
                        <a:spcAft>
                          <a:spcPts val="0"/>
                        </a:spcAft>
                      </a:pPr>
                      <a:r>
                        <a:rPr lang="ru-RU" sz="1100">
                          <a:effectLst/>
                        </a:rPr>
                        <a:t>011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tc>
                  <a:txBody>
                    <a:bodyPr/>
                    <a:lstStyle/>
                    <a:p>
                      <a:pPr algn="ctr">
                        <a:lnSpc>
                          <a:spcPct val="107000"/>
                        </a:lnSpc>
                        <a:spcAft>
                          <a:spcPts val="0"/>
                        </a:spcAft>
                      </a:pPr>
                      <a:r>
                        <a:rPr lang="ru-RU" sz="1100">
                          <a:effectLst/>
                        </a:rPr>
                        <a:t>1.1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tc>
                  <a:txBody>
                    <a:bodyPr/>
                    <a:lstStyle/>
                    <a:p>
                      <a:pPr algn="ctr">
                        <a:lnSpc>
                          <a:spcPct val="107000"/>
                        </a:lnSpc>
                        <a:spcAft>
                          <a:spcPts val="0"/>
                        </a:spcAft>
                      </a:pPr>
                      <a:r>
                        <a:rPr lang="ru-RU"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tc>
                  <a:txBody>
                    <a:bodyPr/>
                    <a:lstStyle/>
                    <a:p>
                      <a:pPr algn="ctr">
                        <a:lnSpc>
                          <a:spcPct val="107000"/>
                        </a:lnSpc>
                        <a:spcAft>
                          <a:spcPts val="0"/>
                        </a:spcAft>
                      </a:pPr>
                      <a:r>
                        <a:rPr lang="ru-RU"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solidFill>
                      <a:schemeClr val="accent4">
                        <a:lumMod val="40000"/>
                        <a:lumOff val="60000"/>
                      </a:schemeClr>
                    </a:solidFill>
                  </a:tcPr>
                </a:tc>
                <a:extLst>
                  <a:ext uri="{0D108BD9-81ED-4DB2-BD59-A6C34878D82A}">
                    <a16:rowId xmlns:a16="http://schemas.microsoft.com/office/drawing/2014/main" val="2355026755"/>
                  </a:ext>
                </a:extLst>
              </a:tr>
              <a:tr h="353784">
                <a:tc>
                  <a:txBody>
                    <a:bodyPr/>
                    <a:lstStyle/>
                    <a:p>
                      <a:pPr indent="127000">
                        <a:lnSpc>
                          <a:spcPct val="107000"/>
                        </a:lnSpc>
                        <a:spcAft>
                          <a:spcPts val="0"/>
                        </a:spcAft>
                      </a:pPr>
                      <a:r>
                        <a:rPr lang="ru-RU" sz="1100">
                          <a:effectLst/>
                        </a:rPr>
                        <a:t>девочек (акушером-гинекологом)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tc>
                  <a:txBody>
                    <a:bodyPr/>
                    <a:lstStyle/>
                    <a:p>
                      <a:pPr algn="ctr">
                        <a:lnSpc>
                          <a:spcPct val="107000"/>
                        </a:lnSpc>
                        <a:spcAft>
                          <a:spcPts val="0"/>
                        </a:spcAft>
                      </a:pPr>
                      <a:r>
                        <a:rPr lang="ru-RU" sz="1100">
                          <a:effectLst/>
                        </a:rPr>
                        <a:t>012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tc>
                  <a:txBody>
                    <a:bodyPr/>
                    <a:lstStyle/>
                    <a:p>
                      <a:pPr algn="ctr">
                        <a:lnSpc>
                          <a:spcPct val="107000"/>
                        </a:lnSpc>
                        <a:spcAft>
                          <a:spcPts val="0"/>
                        </a:spcAft>
                      </a:pPr>
                      <a:r>
                        <a:rPr lang="ru-RU" sz="1100">
                          <a:effectLst/>
                        </a:rPr>
                        <a:t>1.2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tc>
                  <a:txBody>
                    <a:bodyPr/>
                    <a:lstStyle/>
                    <a:p>
                      <a:pPr algn="ctr">
                        <a:lnSpc>
                          <a:spcPct val="107000"/>
                        </a:lnSpc>
                        <a:spcAft>
                          <a:spcPts val="0"/>
                        </a:spcAft>
                      </a:pPr>
                      <a:r>
                        <a:rPr lang="ru-RU"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tc>
                <a:tc>
                  <a:txBody>
                    <a:bodyPr/>
                    <a:lstStyle/>
                    <a:p>
                      <a:pPr algn="ctr">
                        <a:lnSpc>
                          <a:spcPct val="107000"/>
                        </a:lnSpc>
                        <a:spcAft>
                          <a:spcPts val="0"/>
                        </a:spcAft>
                      </a:pPr>
                      <a:r>
                        <a:rPr lang="ru-RU"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480" marR="62480" marT="0" marB="0" anchor="ctr">
                    <a:solidFill>
                      <a:schemeClr val="accent6">
                        <a:lumMod val="60000"/>
                        <a:lumOff val="40000"/>
                      </a:schemeClr>
                    </a:solidFill>
                  </a:tcPr>
                </a:tc>
                <a:extLst>
                  <a:ext uri="{0D108BD9-81ED-4DB2-BD59-A6C34878D82A}">
                    <a16:rowId xmlns:a16="http://schemas.microsoft.com/office/drawing/2014/main" val="4017487048"/>
                  </a:ext>
                </a:extLst>
              </a:tr>
            </a:tbl>
          </a:graphicData>
        </a:graphic>
      </p:graphicFrame>
      <p:sp>
        <p:nvSpPr>
          <p:cNvPr id="10" name="Равно 9">
            <a:extLst>
              <a:ext uri="{FF2B5EF4-FFF2-40B4-BE49-F238E27FC236}">
                <a16:creationId xmlns:a16="http://schemas.microsoft.com/office/drawing/2014/main" id="{26CF3A3A-1E27-4FF8-B8A4-D22A7518E2E8}"/>
              </a:ext>
            </a:extLst>
          </p:cNvPr>
          <p:cNvSpPr/>
          <p:nvPr/>
        </p:nvSpPr>
        <p:spPr>
          <a:xfrm>
            <a:off x="5594451" y="4286774"/>
            <a:ext cx="601881" cy="42343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68100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A301B0-4E68-41DC-B7C4-C153092C4891}"/>
              </a:ext>
            </a:extLst>
          </p:cNvPr>
          <p:cNvSpPr>
            <a:spLocks noGrp="1"/>
          </p:cNvSpPr>
          <p:nvPr>
            <p:ph type="title"/>
          </p:nvPr>
        </p:nvSpPr>
        <p:spPr>
          <a:xfrm>
            <a:off x="913774" y="27291"/>
            <a:ext cx="10364451" cy="492443"/>
          </a:xfrm>
        </p:spPr>
        <p:txBody>
          <a:bodyPr>
            <a:normAutofit fontScale="90000"/>
          </a:bodyPr>
          <a:lstStyle/>
          <a:p>
            <a:r>
              <a:rPr lang="ru-RU" b="1" dirty="0">
                <a:solidFill>
                  <a:schemeClr val="accent6">
                    <a:lumMod val="50000"/>
                  </a:schemeClr>
                </a:solidFill>
              </a:rPr>
              <a:t>СООТВЕТСТВИЕ ДАННЫХ:</a:t>
            </a:r>
            <a:endParaRPr lang="ru-RU" b="1" dirty="0"/>
          </a:p>
        </p:txBody>
      </p:sp>
      <p:sp>
        <p:nvSpPr>
          <p:cNvPr id="3" name="Текст 2">
            <a:extLst>
              <a:ext uri="{FF2B5EF4-FFF2-40B4-BE49-F238E27FC236}">
                <a16:creationId xmlns:a16="http://schemas.microsoft.com/office/drawing/2014/main" id="{92385A28-F10A-4D5E-B30B-C548EDF10652}"/>
              </a:ext>
            </a:extLst>
          </p:cNvPr>
          <p:cNvSpPr>
            <a:spLocks noGrp="1"/>
          </p:cNvSpPr>
          <p:nvPr>
            <p:ph type="body" idx="1"/>
          </p:nvPr>
        </p:nvSpPr>
        <p:spPr>
          <a:xfrm>
            <a:off x="49041" y="637405"/>
            <a:ext cx="11897679" cy="956738"/>
          </a:xfrm>
        </p:spPr>
        <p:txBody>
          <a:bodyPr/>
          <a:lstStyle/>
          <a:p>
            <a:pPr algn="ctr">
              <a:spcBef>
                <a:spcPts val="0"/>
              </a:spcBef>
            </a:pPr>
            <a:r>
              <a:rPr lang="ru-RU" b="1" dirty="0">
                <a:solidFill>
                  <a:schemeClr val="accent1">
                    <a:lumMod val="75000"/>
                  </a:schemeClr>
                </a:solidFill>
              </a:rPr>
              <a:t>МОНИТОРИНГ </a:t>
            </a:r>
          </a:p>
          <a:p>
            <a:pPr algn="ctr">
              <a:spcBef>
                <a:spcPts val="0"/>
              </a:spcBef>
            </a:pPr>
            <a:r>
              <a:rPr lang="ru-RU" b="1" dirty="0">
                <a:solidFill>
                  <a:schemeClr val="accent1">
                    <a:lumMod val="75000"/>
                  </a:schemeClr>
                </a:solidFill>
              </a:rPr>
              <a:t>«реализации мероприятий по снижению смертности от болезней органов пищеварения»</a:t>
            </a:r>
            <a:endParaRPr lang="ru-RU" dirty="0"/>
          </a:p>
        </p:txBody>
      </p:sp>
      <p:graphicFrame>
        <p:nvGraphicFramePr>
          <p:cNvPr id="14" name="Объект 13">
            <a:extLst>
              <a:ext uri="{FF2B5EF4-FFF2-40B4-BE49-F238E27FC236}">
                <a16:creationId xmlns:a16="http://schemas.microsoft.com/office/drawing/2014/main" id="{62AB09D7-AA5E-44FC-87EA-458FE05765F6}"/>
              </a:ext>
            </a:extLst>
          </p:cNvPr>
          <p:cNvGraphicFramePr>
            <a:graphicFrameLocks noGrp="1"/>
          </p:cNvGraphicFramePr>
          <p:nvPr>
            <p:ph sz="quarter" idx="13"/>
            <p:extLst>
              <p:ext uri="{D42A27DB-BD31-4B8C-83A1-F6EECF244321}">
                <p14:modId xmlns:p14="http://schemas.microsoft.com/office/powerpoint/2010/main" val="1878145704"/>
              </p:ext>
            </p:extLst>
          </p:nvPr>
        </p:nvGraphicFramePr>
        <p:xfrm>
          <a:off x="245277" y="2052365"/>
          <a:ext cx="5248841" cy="862198"/>
        </p:xfrm>
        <a:graphic>
          <a:graphicData uri="http://schemas.openxmlformats.org/drawingml/2006/table">
            <a:tbl>
              <a:tblPr firstRow="1" firstCol="1" bandRow="1">
                <a:tableStyleId>{5C22544A-7EE6-4342-B048-85BDC9FD1C3A}</a:tableStyleId>
              </a:tblPr>
              <a:tblGrid>
                <a:gridCol w="485575">
                  <a:extLst>
                    <a:ext uri="{9D8B030D-6E8A-4147-A177-3AD203B41FA5}">
                      <a16:colId xmlns:a16="http://schemas.microsoft.com/office/drawing/2014/main" val="4260445477"/>
                    </a:ext>
                  </a:extLst>
                </a:gridCol>
                <a:gridCol w="4763266">
                  <a:extLst>
                    <a:ext uri="{9D8B030D-6E8A-4147-A177-3AD203B41FA5}">
                      <a16:colId xmlns:a16="http://schemas.microsoft.com/office/drawing/2014/main" val="3061127313"/>
                    </a:ext>
                  </a:extLst>
                </a:gridCol>
              </a:tblGrid>
              <a:tr h="372088">
                <a:tc>
                  <a:txBody>
                    <a:bodyPr/>
                    <a:lstStyle/>
                    <a:p>
                      <a:pPr algn="ctr">
                        <a:lnSpc>
                          <a:spcPct val="107000"/>
                        </a:lnSpc>
                        <a:spcAft>
                          <a:spcPts val="0"/>
                        </a:spcAft>
                      </a:pPr>
                      <a:r>
                        <a:rPr lang="ru-RU" sz="1200" dirty="0">
                          <a:effectLst/>
                        </a:rPr>
                        <a:t>№ п/п</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446" marR="65446" marT="0" marB="0" anchor="ctr"/>
                </a:tc>
                <a:tc>
                  <a:txBody>
                    <a:bodyPr/>
                    <a:lstStyle/>
                    <a:p>
                      <a:pPr algn="ctr">
                        <a:lnSpc>
                          <a:spcPct val="107000"/>
                        </a:lnSpc>
                        <a:spcAft>
                          <a:spcPts val="0"/>
                        </a:spcAft>
                      </a:pPr>
                      <a:r>
                        <a:rPr lang="ru-RU" sz="1200" dirty="0">
                          <a:effectLst/>
                        </a:rPr>
                        <a:t>Целевые показатели оценки эффективности реализации мероприятий</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446" marR="65446" marT="0" marB="0" anchor="ctr"/>
                </a:tc>
                <a:extLst>
                  <a:ext uri="{0D108BD9-81ED-4DB2-BD59-A6C34878D82A}">
                    <a16:rowId xmlns:a16="http://schemas.microsoft.com/office/drawing/2014/main" val="3164155324"/>
                  </a:ext>
                </a:extLst>
              </a:tr>
              <a:tr h="479420">
                <a:tc>
                  <a:txBody>
                    <a:bodyPr/>
                    <a:lstStyle/>
                    <a:p>
                      <a:pPr algn="ctr">
                        <a:lnSpc>
                          <a:spcPct val="107000"/>
                        </a:lnSpc>
                        <a:spcAft>
                          <a:spcPts val="0"/>
                        </a:spcAft>
                      </a:pPr>
                      <a:r>
                        <a:rPr lang="ru-RU" sz="1200" dirty="0">
                          <a:effectLst/>
                        </a:rPr>
                        <a:t>10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446" marR="65446" marT="0" marB="0"/>
                </a:tc>
                <a:tc>
                  <a:txBody>
                    <a:bodyPr/>
                    <a:lstStyle/>
                    <a:p>
                      <a:pPr>
                        <a:lnSpc>
                          <a:spcPct val="107000"/>
                        </a:lnSpc>
                        <a:spcAft>
                          <a:spcPts val="0"/>
                        </a:spcAft>
                      </a:pPr>
                      <a:r>
                        <a:rPr lang="ru-RU" sz="1200" dirty="0">
                          <a:effectLst/>
                        </a:rPr>
                        <a:t>Число взятых на диспансерное наблюдение с впервые в жизни установленным  диагнозом болезни органов пищеварения (К00-К92)</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446" marR="65446" marT="0" marB="0"/>
                </a:tc>
                <a:extLst>
                  <a:ext uri="{0D108BD9-81ED-4DB2-BD59-A6C34878D82A}">
                    <a16:rowId xmlns:a16="http://schemas.microsoft.com/office/drawing/2014/main" val="282104077"/>
                  </a:ext>
                </a:extLst>
              </a:tr>
            </a:tbl>
          </a:graphicData>
        </a:graphic>
      </p:graphicFrame>
      <p:sp>
        <p:nvSpPr>
          <p:cNvPr id="12" name="Прямоугольник 11">
            <a:extLst>
              <a:ext uri="{FF2B5EF4-FFF2-40B4-BE49-F238E27FC236}">
                <a16:creationId xmlns:a16="http://schemas.microsoft.com/office/drawing/2014/main" id="{820733AB-5468-4A90-94F1-1F285B6418BE}"/>
              </a:ext>
            </a:extLst>
          </p:cNvPr>
          <p:cNvSpPr/>
          <p:nvPr/>
        </p:nvSpPr>
        <p:spPr>
          <a:xfrm>
            <a:off x="7647622" y="1559922"/>
            <a:ext cx="3032189" cy="492443"/>
          </a:xfrm>
          <a:prstGeom prst="rect">
            <a:avLst/>
          </a:prstGeom>
        </p:spPr>
        <p:txBody>
          <a:bodyPr wrap="square">
            <a:spAutoFit/>
          </a:bodyPr>
          <a:lstStyle/>
          <a:p>
            <a:pPr algn="ctr"/>
            <a:r>
              <a:rPr lang="ru-RU" sz="2600" b="1" dirty="0">
                <a:solidFill>
                  <a:schemeClr val="accent1">
                    <a:lumMod val="75000"/>
                  </a:schemeClr>
                </a:solidFill>
              </a:rPr>
              <a:t>ФОРМА ФСН № 12</a:t>
            </a:r>
          </a:p>
        </p:txBody>
      </p:sp>
      <p:sp>
        <p:nvSpPr>
          <p:cNvPr id="15" name="Равно 14">
            <a:extLst>
              <a:ext uri="{FF2B5EF4-FFF2-40B4-BE49-F238E27FC236}">
                <a16:creationId xmlns:a16="http://schemas.microsoft.com/office/drawing/2014/main" id="{5FF3E5BF-AC12-4D41-9226-E215B2FC19E2}"/>
              </a:ext>
            </a:extLst>
          </p:cNvPr>
          <p:cNvSpPr/>
          <p:nvPr/>
        </p:nvSpPr>
        <p:spPr>
          <a:xfrm>
            <a:off x="5613294" y="2396177"/>
            <a:ext cx="601881" cy="42343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aphicFrame>
        <p:nvGraphicFramePr>
          <p:cNvPr id="17" name="Таблица 16">
            <a:extLst>
              <a:ext uri="{FF2B5EF4-FFF2-40B4-BE49-F238E27FC236}">
                <a16:creationId xmlns:a16="http://schemas.microsoft.com/office/drawing/2014/main" id="{FF35BE7E-D21B-4918-BC3B-406A9A95AF4E}"/>
              </a:ext>
            </a:extLst>
          </p:cNvPr>
          <p:cNvGraphicFramePr>
            <a:graphicFrameLocks noGrp="1"/>
          </p:cNvGraphicFramePr>
          <p:nvPr>
            <p:extLst>
              <p:ext uri="{D42A27DB-BD31-4B8C-83A1-F6EECF244321}">
                <p14:modId xmlns:p14="http://schemas.microsoft.com/office/powerpoint/2010/main" val="2882575865"/>
              </p:ext>
            </p:extLst>
          </p:nvPr>
        </p:nvGraphicFramePr>
        <p:xfrm>
          <a:off x="6380714" y="2099539"/>
          <a:ext cx="5566008" cy="734714"/>
        </p:xfrm>
        <a:graphic>
          <a:graphicData uri="http://schemas.openxmlformats.org/drawingml/2006/table">
            <a:tbl>
              <a:tblPr firstRow="1" firstCol="1" bandRow="1">
                <a:tableStyleId>{5C22544A-7EE6-4342-B048-85BDC9FD1C3A}</a:tableStyleId>
              </a:tblPr>
              <a:tblGrid>
                <a:gridCol w="5566008">
                  <a:extLst>
                    <a:ext uri="{9D8B030D-6E8A-4147-A177-3AD203B41FA5}">
                      <a16:colId xmlns:a16="http://schemas.microsoft.com/office/drawing/2014/main" val="353185948"/>
                    </a:ext>
                  </a:extLst>
                </a:gridCol>
              </a:tblGrid>
              <a:tr h="734714">
                <a:tc>
                  <a:txBody>
                    <a:bodyPr/>
                    <a:lstStyle/>
                    <a:p>
                      <a:pPr>
                        <a:lnSpc>
                          <a:spcPct val="107000"/>
                        </a:lnSpc>
                        <a:spcAft>
                          <a:spcPts val="0"/>
                        </a:spcAft>
                      </a:pPr>
                      <a:endParaRPr lang="ru-RU" sz="1600" dirty="0">
                        <a:effectLst/>
                      </a:endParaRPr>
                    </a:p>
                    <a:p>
                      <a:pPr>
                        <a:lnSpc>
                          <a:spcPct val="107000"/>
                        </a:lnSpc>
                        <a:spcAft>
                          <a:spcPts val="0"/>
                        </a:spcAft>
                      </a:pPr>
                      <a:r>
                        <a:rPr lang="ru-RU" sz="1600" dirty="0">
                          <a:effectLst/>
                        </a:rPr>
                        <a:t>Сумма таблиц 1000 + 2000 +3000,  строка 12.0, графа 10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418990"/>
                  </a:ext>
                </a:extLst>
              </a:tr>
            </a:tbl>
          </a:graphicData>
        </a:graphic>
      </p:graphicFrame>
      <p:graphicFrame>
        <p:nvGraphicFramePr>
          <p:cNvPr id="18" name="Таблица 17">
            <a:extLst>
              <a:ext uri="{FF2B5EF4-FFF2-40B4-BE49-F238E27FC236}">
                <a16:creationId xmlns:a16="http://schemas.microsoft.com/office/drawing/2014/main" id="{3297BD3C-1823-48B9-9369-B872A85C4895}"/>
              </a:ext>
            </a:extLst>
          </p:cNvPr>
          <p:cNvGraphicFramePr>
            <a:graphicFrameLocks noGrp="1"/>
          </p:cNvGraphicFramePr>
          <p:nvPr>
            <p:extLst>
              <p:ext uri="{D42A27DB-BD31-4B8C-83A1-F6EECF244321}">
                <p14:modId xmlns:p14="http://schemas.microsoft.com/office/powerpoint/2010/main" val="3934113352"/>
              </p:ext>
            </p:extLst>
          </p:nvPr>
        </p:nvGraphicFramePr>
        <p:xfrm>
          <a:off x="245276" y="3192243"/>
          <a:ext cx="5248841" cy="1061332"/>
        </p:xfrm>
        <a:graphic>
          <a:graphicData uri="http://schemas.openxmlformats.org/drawingml/2006/table">
            <a:tbl>
              <a:tblPr firstRow="1" firstCol="1" bandRow="1">
                <a:tableStyleId>{5C22544A-7EE6-4342-B048-85BDC9FD1C3A}</a:tableStyleId>
              </a:tblPr>
              <a:tblGrid>
                <a:gridCol w="485576">
                  <a:extLst>
                    <a:ext uri="{9D8B030D-6E8A-4147-A177-3AD203B41FA5}">
                      <a16:colId xmlns:a16="http://schemas.microsoft.com/office/drawing/2014/main" val="3569937825"/>
                    </a:ext>
                  </a:extLst>
                </a:gridCol>
                <a:gridCol w="4763265">
                  <a:extLst>
                    <a:ext uri="{9D8B030D-6E8A-4147-A177-3AD203B41FA5}">
                      <a16:colId xmlns:a16="http://schemas.microsoft.com/office/drawing/2014/main" val="3263589907"/>
                    </a:ext>
                  </a:extLst>
                </a:gridCol>
              </a:tblGrid>
              <a:tr h="463775">
                <a:tc>
                  <a:txBody>
                    <a:bodyPr/>
                    <a:lstStyle/>
                    <a:p>
                      <a:pPr algn="ctr">
                        <a:lnSpc>
                          <a:spcPct val="107000"/>
                        </a:lnSpc>
                        <a:spcAft>
                          <a:spcPts val="0"/>
                        </a:spcAft>
                      </a:pPr>
                      <a:r>
                        <a:rPr lang="ru-RU" sz="1000" dirty="0">
                          <a:effectLst/>
                        </a:rPr>
                        <a:t>№ п/п</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200">
                          <a:effectLst/>
                        </a:rPr>
                        <a:t>Целевые показатели оценки эффективности реализации мероприятий</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47844921"/>
                  </a:ext>
                </a:extLst>
              </a:tr>
              <a:tr h="597557">
                <a:tc>
                  <a:txBody>
                    <a:bodyPr/>
                    <a:lstStyle/>
                    <a:p>
                      <a:pPr algn="ctr">
                        <a:lnSpc>
                          <a:spcPct val="107000"/>
                        </a:lnSpc>
                        <a:spcAft>
                          <a:spcPts val="0"/>
                        </a:spcAft>
                      </a:pPr>
                      <a:r>
                        <a:rPr lang="ru-RU" sz="1000" dirty="0">
                          <a:effectLst/>
                        </a:rPr>
                        <a:t>11</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200" dirty="0">
                          <a:effectLst/>
                        </a:rPr>
                        <a:t>Число взятых на диспансерное наблюдение с впервые в жизни установленным диагнозом язвенной болезни  желудка и двенадцатиперстной кишки (К25-К26)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7922570"/>
                  </a:ext>
                </a:extLst>
              </a:tr>
            </a:tbl>
          </a:graphicData>
        </a:graphic>
      </p:graphicFrame>
      <p:graphicFrame>
        <p:nvGraphicFramePr>
          <p:cNvPr id="19" name="Таблица 18">
            <a:extLst>
              <a:ext uri="{FF2B5EF4-FFF2-40B4-BE49-F238E27FC236}">
                <a16:creationId xmlns:a16="http://schemas.microsoft.com/office/drawing/2014/main" id="{74BD99BE-BED3-48B4-84D5-61E746FF24B4}"/>
              </a:ext>
            </a:extLst>
          </p:cNvPr>
          <p:cNvGraphicFramePr>
            <a:graphicFrameLocks noGrp="1"/>
          </p:cNvGraphicFramePr>
          <p:nvPr>
            <p:extLst>
              <p:ext uri="{D42A27DB-BD31-4B8C-83A1-F6EECF244321}">
                <p14:modId xmlns:p14="http://schemas.microsoft.com/office/powerpoint/2010/main" val="3807976609"/>
              </p:ext>
            </p:extLst>
          </p:nvPr>
        </p:nvGraphicFramePr>
        <p:xfrm>
          <a:off x="6380714" y="3403821"/>
          <a:ext cx="5566007" cy="685800"/>
        </p:xfrm>
        <a:graphic>
          <a:graphicData uri="http://schemas.openxmlformats.org/drawingml/2006/table">
            <a:tbl>
              <a:tblPr firstRow="1" firstCol="1" bandRow="1">
                <a:tableStyleId>{5C22544A-7EE6-4342-B048-85BDC9FD1C3A}</a:tableStyleId>
              </a:tblPr>
              <a:tblGrid>
                <a:gridCol w="5566007">
                  <a:extLst>
                    <a:ext uri="{9D8B030D-6E8A-4147-A177-3AD203B41FA5}">
                      <a16:colId xmlns:a16="http://schemas.microsoft.com/office/drawing/2014/main" val="192012035"/>
                    </a:ext>
                  </a:extLst>
                </a:gridCol>
              </a:tblGrid>
              <a:tr h="685800">
                <a:tc>
                  <a:txBody>
                    <a:bodyPr/>
                    <a:lstStyle/>
                    <a:p>
                      <a:pPr>
                        <a:lnSpc>
                          <a:spcPct val="107000"/>
                        </a:lnSpc>
                        <a:spcAft>
                          <a:spcPts val="0"/>
                        </a:spcAft>
                      </a:pPr>
                      <a:endParaRPr lang="ru-RU" sz="1600" dirty="0">
                        <a:effectLst/>
                      </a:endParaRPr>
                    </a:p>
                    <a:p>
                      <a:pPr>
                        <a:lnSpc>
                          <a:spcPct val="107000"/>
                        </a:lnSpc>
                        <a:spcAft>
                          <a:spcPts val="0"/>
                        </a:spcAft>
                      </a:pPr>
                      <a:r>
                        <a:rPr lang="ru-RU" sz="1600" dirty="0">
                          <a:effectLst/>
                        </a:rPr>
                        <a:t>Сумма таблиц  1000 + 2000 +3000,  строка 12.1, графа 10</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1932098"/>
                  </a:ext>
                </a:extLst>
              </a:tr>
            </a:tbl>
          </a:graphicData>
        </a:graphic>
      </p:graphicFrame>
      <p:graphicFrame>
        <p:nvGraphicFramePr>
          <p:cNvPr id="20" name="Таблица 19">
            <a:extLst>
              <a:ext uri="{FF2B5EF4-FFF2-40B4-BE49-F238E27FC236}">
                <a16:creationId xmlns:a16="http://schemas.microsoft.com/office/drawing/2014/main" id="{6DEA83DA-AEAC-4D46-96BF-BE3A1F9DED70}"/>
              </a:ext>
            </a:extLst>
          </p:cNvPr>
          <p:cNvGraphicFramePr>
            <a:graphicFrameLocks noGrp="1"/>
          </p:cNvGraphicFramePr>
          <p:nvPr>
            <p:extLst>
              <p:ext uri="{D42A27DB-BD31-4B8C-83A1-F6EECF244321}">
                <p14:modId xmlns:p14="http://schemas.microsoft.com/office/powerpoint/2010/main" val="3048180026"/>
              </p:ext>
            </p:extLst>
          </p:nvPr>
        </p:nvGraphicFramePr>
        <p:xfrm>
          <a:off x="245276" y="4432444"/>
          <a:ext cx="5248841" cy="1001738"/>
        </p:xfrm>
        <a:graphic>
          <a:graphicData uri="http://schemas.openxmlformats.org/drawingml/2006/table">
            <a:tbl>
              <a:tblPr firstRow="1" firstCol="1" bandRow="1">
                <a:tableStyleId>{5C22544A-7EE6-4342-B048-85BDC9FD1C3A}</a:tableStyleId>
              </a:tblPr>
              <a:tblGrid>
                <a:gridCol w="476868">
                  <a:extLst>
                    <a:ext uri="{9D8B030D-6E8A-4147-A177-3AD203B41FA5}">
                      <a16:colId xmlns:a16="http://schemas.microsoft.com/office/drawing/2014/main" val="1357998389"/>
                    </a:ext>
                  </a:extLst>
                </a:gridCol>
                <a:gridCol w="4771973">
                  <a:extLst>
                    <a:ext uri="{9D8B030D-6E8A-4147-A177-3AD203B41FA5}">
                      <a16:colId xmlns:a16="http://schemas.microsoft.com/office/drawing/2014/main" val="2504730388"/>
                    </a:ext>
                  </a:extLst>
                </a:gridCol>
              </a:tblGrid>
              <a:tr h="420084">
                <a:tc>
                  <a:txBody>
                    <a:bodyPr/>
                    <a:lstStyle/>
                    <a:p>
                      <a:pPr algn="ctr">
                        <a:lnSpc>
                          <a:spcPct val="107000"/>
                        </a:lnSpc>
                        <a:spcAft>
                          <a:spcPts val="0"/>
                        </a:spcAft>
                      </a:pPr>
                      <a:r>
                        <a:rPr lang="ru-RU" sz="1200">
                          <a:effectLst/>
                        </a:rPr>
                        <a:t>№ п/п</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200" dirty="0">
                          <a:effectLst/>
                        </a:rPr>
                        <a:t>Целевые показатели оценки эффективности реализации мероприятий</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30773796"/>
                  </a:ext>
                </a:extLst>
              </a:tr>
              <a:tr h="581654">
                <a:tc>
                  <a:txBody>
                    <a:bodyPr/>
                    <a:lstStyle/>
                    <a:p>
                      <a:pPr algn="ctr">
                        <a:lnSpc>
                          <a:spcPct val="107000"/>
                        </a:lnSpc>
                        <a:spcAft>
                          <a:spcPts val="0"/>
                        </a:spcAft>
                      </a:pPr>
                      <a:r>
                        <a:rPr lang="ru-RU" sz="1200" dirty="0">
                          <a:effectLst/>
                        </a:rPr>
                        <a:t>12</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200" dirty="0">
                          <a:effectLst/>
                        </a:rPr>
                        <a:t>Число взятых на диспансерное наблюдение с впервые установленным диагнозом  болезнями печени (К70-К76)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6777568"/>
                  </a:ext>
                </a:extLst>
              </a:tr>
            </a:tbl>
          </a:graphicData>
        </a:graphic>
      </p:graphicFrame>
      <p:graphicFrame>
        <p:nvGraphicFramePr>
          <p:cNvPr id="26" name="Таблица 25">
            <a:extLst>
              <a:ext uri="{FF2B5EF4-FFF2-40B4-BE49-F238E27FC236}">
                <a16:creationId xmlns:a16="http://schemas.microsoft.com/office/drawing/2014/main" id="{1CD93D80-767A-435E-8800-07B7483DD938}"/>
              </a:ext>
            </a:extLst>
          </p:cNvPr>
          <p:cNvGraphicFramePr>
            <a:graphicFrameLocks noGrp="1"/>
          </p:cNvGraphicFramePr>
          <p:nvPr>
            <p:extLst>
              <p:ext uri="{D42A27DB-BD31-4B8C-83A1-F6EECF244321}">
                <p14:modId xmlns:p14="http://schemas.microsoft.com/office/powerpoint/2010/main" val="2239941236"/>
              </p:ext>
            </p:extLst>
          </p:nvPr>
        </p:nvGraphicFramePr>
        <p:xfrm>
          <a:off x="6380715" y="4583237"/>
          <a:ext cx="5566006" cy="776184"/>
        </p:xfrm>
        <a:graphic>
          <a:graphicData uri="http://schemas.openxmlformats.org/drawingml/2006/table">
            <a:tbl>
              <a:tblPr firstRow="1" firstCol="1" bandRow="1">
                <a:tableStyleId>{5C22544A-7EE6-4342-B048-85BDC9FD1C3A}</a:tableStyleId>
              </a:tblPr>
              <a:tblGrid>
                <a:gridCol w="5566006">
                  <a:extLst>
                    <a:ext uri="{9D8B030D-6E8A-4147-A177-3AD203B41FA5}">
                      <a16:colId xmlns:a16="http://schemas.microsoft.com/office/drawing/2014/main" val="2857615622"/>
                    </a:ext>
                  </a:extLst>
                </a:gridCol>
              </a:tblGrid>
              <a:tr h="776184">
                <a:tc>
                  <a:txBody>
                    <a:bodyPr/>
                    <a:lstStyle/>
                    <a:p>
                      <a:pPr>
                        <a:lnSpc>
                          <a:spcPct val="107000"/>
                        </a:lnSpc>
                        <a:spcAft>
                          <a:spcPts val="0"/>
                        </a:spcAft>
                      </a:pPr>
                      <a:endParaRPr lang="ru-RU" sz="1600" dirty="0">
                        <a:effectLst/>
                      </a:endParaRPr>
                    </a:p>
                    <a:p>
                      <a:pPr>
                        <a:lnSpc>
                          <a:spcPct val="107000"/>
                        </a:lnSpc>
                        <a:spcAft>
                          <a:spcPts val="0"/>
                        </a:spcAft>
                      </a:pPr>
                      <a:r>
                        <a:rPr lang="ru-RU" sz="1600" dirty="0">
                          <a:effectLst/>
                        </a:rPr>
                        <a:t>Сумма таблиц  1000 + 2000 +3000,  строка 12.7, графы  10</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6717875"/>
                  </a:ext>
                </a:extLst>
              </a:tr>
            </a:tbl>
          </a:graphicData>
        </a:graphic>
      </p:graphicFrame>
      <p:graphicFrame>
        <p:nvGraphicFramePr>
          <p:cNvPr id="27" name="Таблица 26">
            <a:extLst>
              <a:ext uri="{FF2B5EF4-FFF2-40B4-BE49-F238E27FC236}">
                <a16:creationId xmlns:a16="http://schemas.microsoft.com/office/drawing/2014/main" id="{40E205D5-6290-4B96-AC8C-0D2127DA1E5A}"/>
              </a:ext>
            </a:extLst>
          </p:cNvPr>
          <p:cNvGraphicFramePr>
            <a:graphicFrameLocks noGrp="1"/>
          </p:cNvGraphicFramePr>
          <p:nvPr>
            <p:extLst>
              <p:ext uri="{D42A27DB-BD31-4B8C-83A1-F6EECF244321}">
                <p14:modId xmlns:p14="http://schemas.microsoft.com/office/powerpoint/2010/main" val="260266779"/>
              </p:ext>
            </p:extLst>
          </p:nvPr>
        </p:nvGraphicFramePr>
        <p:xfrm>
          <a:off x="245276" y="5613051"/>
          <a:ext cx="5248841" cy="1001738"/>
        </p:xfrm>
        <a:graphic>
          <a:graphicData uri="http://schemas.openxmlformats.org/drawingml/2006/table">
            <a:tbl>
              <a:tblPr firstRow="1" firstCol="1" bandRow="1">
                <a:tableStyleId>{5C22544A-7EE6-4342-B048-85BDC9FD1C3A}</a:tableStyleId>
              </a:tblPr>
              <a:tblGrid>
                <a:gridCol w="468160">
                  <a:extLst>
                    <a:ext uri="{9D8B030D-6E8A-4147-A177-3AD203B41FA5}">
                      <a16:colId xmlns:a16="http://schemas.microsoft.com/office/drawing/2014/main" val="1479003805"/>
                    </a:ext>
                  </a:extLst>
                </a:gridCol>
                <a:gridCol w="4780681">
                  <a:extLst>
                    <a:ext uri="{9D8B030D-6E8A-4147-A177-3AD203B41FA5}">
                      <a16:colId xmlns:a16="http://schemas.microsoft.com/office/drawing/2014/main" val="994735768"/>
                    </a:ext>
                  </a:extLst>
                </a:gridCol>
              </a:tblGrid>
              <a:tr h="420084">
                <a:tc>
                  <a:txBody>
                    <a:bodyPr/>
                    <a:lstStyle/>
                    <a:p>
                      <a:pPr algn="ctr">
                        <a:lnSpc>
                          <a:spcPct val="107000"/>
                        </a:lnSpc>
                        <a:spcAft>
                          <a:spcPts val="0"/>
                        </a:spcAft>
                      </a:pPr>
                      <a:r>
                        <a:rPr lang="ru-RU" sz="1200">
                          <a:effectLst/>
                        </a:rPr>
                        <a:t>№ п/п</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200" dirty="0">
                          <a:effectLst/>
                        </a:rPr>
                        <a:t>Целевые показатели оценки эффективности реализации мероприятий</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83501537"/>
                  </a:ext>
                </a:extLst>
              </a:tr>
              <a:tr h="581654">
                <a:tc>
                  <a:txBody>
                    <a:bodyPr/>
                    <a:lstStyle/>
                    <a:p>
                      <a:pPr algn="ctr">
                        <a:lnSpc>
                          <a:spcPct val="107000"/>
                        </a:lnSpc>
                        <a:spcAft>
                          <a:spcPts val="0"/>
                        </a:spcAft>
                      </a:pPr>
                      <a:r>
                        <a:rPr lang="ru-RU" sz="1200" dirty="0">
                          <a:effectLst/>
                        </a:rPr>
                        <a:t>13</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200" dirty="0">
                          <a:effectLst/>
                        </a:rPr>
                        <a:t>Число взятых на диспансерное наблюдение  с впервые в жизни установленным диагнозом  болезни поджелудочной железы (К85-К86)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93062918"/>
                  </a:ext>
                </a:extLst>
              </a:tr>
            </a:tbl>
          </a:graphicData>
        </a:graphic>
      </p:graphicFrame>
      <p:sp>
        <p:nvSpPr>
          <p:cNvPr id="29" name="Равно 28">
            <a:extLst>
              <a:ext uri="{FF2B5EF4-FFF2-40B4-BE49-F238E27FC236}">
                <a16:creationId xmlns:a16="http://schemas.microsoft.com/office/drawing/2014/main" id="{51AA1858-9DAA-4133-8114-B3639D184488}"/>
              </a:ext>
            </a:extLst>
          </p:cNvPr>
          <p:cNvSpPr/>
          <p:nvPr/>
        </p:nvSpPr>
        <p:spPr>
          <a:xfrm>
            <a:off x="5652954" y="5921480"/>
            <a:ext cx="601881" cy="42343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0" name="Равно 29">
            <a:extLst>
              <a:ext uri="{FF2B5EF4-FFF2-40B4-BE49-F238E27FC236}">
                <a16:creationId xmlns:a16="http://schemas.microsoft.com/office/drawing/2014/main" id="{8862880B-7428-40B1-8B59-069F9FEDA714}"/>
              </a:ext>
            </a:extLst>
          </p:cNvPr>
          <p:cNvSpPr/>
          <p:nvPr/>
        </p:nvSpPr>
        <p:spPr>
          <a:xfrm>
            <a:off x="5636475" y="4794639"/>
            <a:ext cx="601881" cy="42343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1" name="Равно 30">
            <a:extLst>
              <a:ext uri="{FF2B5EF4-FFF2-40B4-BE49-F238E27FC236}">
                <a16:creationId xmlns:a16="http://schemas.microsoft.com/office/drawing/2014/main" id="{B2B19859-CAF1-47EC-A202-3DF6B9DA73D6}"/>
              </a:ext>
            </a:extLst>
          </p:cNvPr>
          <p:cNvSpPr/>
          <p:nvPr/>
        </p:nvSpPr>
        <p:spPr>
          <a:xfrm>
            <a:off x="5613294" y="3523018"/>
            <a:ext cx="601881" cy="42343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aphicFrame>
        <p:nvGraphicFramePr>
          <p:cNvPr id="34" name="Таблица 33">
            <a:extLst>
              <a:ext uri="{FF2B5EF4-FFF2-40B4-BE49-F238E27FC236}">
                <a16:creationId xmlns:a16="http://schemas.microsoft.com/office/drawing/2014/main" id="{3BC60015-BADB-4362-97A1-D2DE99E59DA4}"/>
              </a:ext>
            </a:extLst>
          </p:cNvPr>
          <p:cNvGraphicFramePr>
            <a:graphicFrameLocks noGrp="1"/>
          </p:cNvGraphicFramePr>
          <p:nvPr>
            <p:extLst>
              <p:ext uri="{D42A27DB-BD31-4B8C-83A1-F6EECF244321}">
                <p14:modId xmlns:p14="http://schemas.microsoft.com/office/powerpoint/2010/main" val="3422056796"/>
              </p:ext>
            </p:extLst>
          </p:nvPr>
        </p:nvGraphicFramePr>
        <p:xfrm>
          <a:off x="6380714" y="5745104"/>
          <a:ext cx="5566006" cy="776184"/>
        </p:xfrm>
        <a:graphic>
          <a:graphicData uri="http://schemas.openxmlformats.org/drawingml/2006/table">
            <a:tbl>
              <a:tblPr firstRow="1" firstCol="1" bandRow="1">
                <a:tableStyleId>{5C22544A-7EE6-4342-B048-85BDC9FD1C3A}</a:tableStyleId>
              </a:tblPr>
              <a:tblGrid>
                <a:gridCol w="5566006">
                  <a:extLst>
                    <a:ext uri="{9D8B030D-6E8A-4147-A177-3AD203B41FA5}">
                      <a16:colId xmlns:a16="http://schemas.microsoft.com/office/drawing/2014/main" val="2857615622"/>
                    </a:ext>
                  </a:extLst>
                </a:gridCol>
              </a:tblGrid>
              <a:tr h="776184">
                <a:tc>
                  <a:txBody>
                    <a:bodyPr/>
                    <a:lstStyle/>
                    <a:p>
                      <a:pPr>
                        <a:lnSpc>
                          <a:spcPct val="107000"/>
                        </a:lnSpc>
                        <a:spcAft>
                          <a:spcPts val="0"/>
                        </a:spcAft>
                      </a:pPr>
                      <a:endParaRPr lang="ru-RU" sz="1600" dirty="0">
                        <a:effectLst/>
                      </a:endParaRPr>
                    </a:p>
                    <a:p>
                      <a:pPr>
                        <a:lnSpc>
                          <a:spcPct val="107000"/>
                        </a:lnSpc>
                        <a:spcAft>
                          <a:spcPts val="0"/>
                        </a:spcAft>
                      </a:pPr>
                      <a:r>
                        <a:rPr lang="ru-RU" sz="1600" dirty="0">
                          <a:effectLst/>
                        </a:rPr>
                        <a:t>Сумма таблиц  1000 + 2000 +3000,  строка 12.9, графы  10</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6717875"/>
                  </a:ext>
                </a:extLst>
              </a:tr>
            </a:tbl>
          </a:graphicData>
        </a:graphic>
      </p:graphicFrame>
      <p:sp>
        <p:nvSpPr>
          <p:cNvPr id="35" name="Прямоугольник 34">
            <a:extLst>
              <a:ext uri="{FF2B5EF4-FFF2-40B4-BE49-F238E27FC236}">
                <a16:creationId xmlns:a16="http://schemas.microsoft.com/office/drawing/2014/main" id="{5CFE3F0A-93D3-410D-92E7-072964319750}"/>
              </a:ext>
            </a:extLst>
          </p:cNvPr>
          <p:cNvSpPr/>
          <p:nvPr/>
        </p:nvSpPr>
        <p:spPr>
          <a:xfrm>
            <a:off x="1342072" y="1559922"/>
            <a:ext cx="3032189" cy="492443"/>
          </a:xfrm>
          <a:prstGeom prst="rect">
            <a:avLst/>
          </a:prstGeom>
        </p:spPr>
        <p:txBody>
          <a:bodyPr wrap="square">
            <a:spAutoFit/>
          </a:bodyPr>
          <a:lstStyle/>
          <a:p>
            <a:pPr algn="ctr"/>
            <a:r>
              <a:rPr lang="ru-RU" sz="2600" b="1" dirty="0">
                <a:solidFill>
                  <a:schemeClr val="accent1">
                    <a:lumMod val="75000"/>
                  </a:schemeClr>
                </a:solidFill>
              </a:rPr>
              <a:t>МОНИТОРИНГ</a:t>
            </a:r>
          </a:p>
        </p:txBody>
      </p:sp>
    </p:spTree>
    <p:extLst>
      <p:ext uri="{BB962C8B-B14F-4D97-AF65-F5344CB8AC3E}">
        <p14:creationId xmlns:p14="http://schemas.microsoft.com/office/powerpoint/2010/main" val="1665499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5DEA3F92-CE9B-4476-B549-B777861C5809}"/>
              </a:ext>
            </a:extLst>
          </p:cNvPr>
          <p:cNvSpPr>
            <a:spLocks noGrp="1"/>
          </p:cNvSpPr>
          <p:nvPr>
            <p:ph type="body" idx="1"/>
          </p:nvPr>
        </p:nvSpPr>
        <p:spPr>
          <a:xfrm>
            <a:off x="1685299" y="165646"/>
            <a:ext cx="2324726" cy="1057274"/>
          </a:xfrm>
        </p:spPr>
        <p:txBody>
          <a:bodyPr/>
          <a:lstStyle/>
          <a:p>
            <a:r>
              <a:rPr lang="ru-RU" b="1" dirty="0">
                <a:solidFill>
                  <a:schemeClr val="accent1">
                    <a:lumMod val="75000"/>
                  </a:schemeClr>
                </a:solidFill>
              </a:rPr>
              <a:t>МОНИТОРИНГ </a:t>
            </a:r>
          </a:p>
          <a:p>
            <a:endParaRPr lang="ru-RU" dirty="0"/>
          </a:p>
        </p:txBody>
      </p:sp>
      <p:graphicFrame>
        <p:nvGraphicFramePr>
          <p:cNvPr id="7" name="Объект 6">
            <a:extLst>
              <a:ext uri="{FF2B5EF4-FFF2-40B4-BE49-F238E27FC236}">
                <a16:creationId xmlns:a16="http://schemas.microsoft.com/office/drawing/2014/main" id="{2BBCDCFB-2898-4B85-8DFE-DCA5BABB570D}"/>
              </a:ext>
            </a:extLst>
          </p:cNvPr>
          <p:cNvGraphicFramePr>
            <a:graphicFrameLocks noGrp="1"/>
          </p:cNvGraphicFramePr>
          <p:nvPr>
            <p:ph sz="quarter" idx="13"/>
            <p:extLst>
              <p:ext uri="{D42A27DB-BD31-4B8C-83A1-F6EECF244321}">
                <p14:modId xmlns:p14="http://schemas.microsoft.com/office/powerpoint/2010/main" val="542192886"/>
              </p:ext>
            </p:extLst>
          </p:nvPr>
        </p:nvGraphicFramePr>
        <p:xfrm>
          <a:off x="294962" y="1016811"/>
          <a:ext cx="5105400" cy="5685022"/>
        </p:xfrm>
        <a:graphic>
          <a:graphicData uri="http://schemas.openxmlformats.org/drawingml/2006/table">
            <a:tbl>
              <a:tblPr firstRow="1" firstCol="1" bandRow="1">
                <a:tableStyleId>{5C22544A-7EE6-4342-B048-85BDC9FD1C3A}</a:tableStyleId>
              </a:tblPr>
              <a:tblGrid>
                <a:gridCol w="1022586">
                  <a:extLst>
                    <a:ext uri="{9D8B030D-6E8A-4147-A177-3AD203B41FA5}">
                      <a16:colId xmlns:a16="http://schemas.microsoft.com/office/drawing/2014/main" val="2685045144"/>
                    </a:ext>
                  </a:extLst>
                </a:gridCol>
                <a:gridCol w="4082814">
                  <a:extLst>
                    <a:ext uri="{9D8B030D-6E8A-4147-A177-3AD203B41FA5}">
                      <a16:colId xmlns:a16="http://schemas.microsoft.com/office/drawing/2014/main" val="762128982"/>
                    </a:ext>
                  </a:extLst>
                </a:gridCol>
              </a:tblGrid>
              <a:tr h="588515">
                <a:tc>
                  <a:txBody>
                    <a:bodyPr/>
                    <a:lstStyle/>
                    <a:p>
                      <a:pPr algn="ctr">
                        <a:lnSpc>
                          <a:spcPct val="107000"/>
                        </a:lnSpc>
                        <a:spcAft>
                          <a:spcPts val="0"/>
                        </a:spcAft>
                      </a:pPr>
                      <a:r>
                        <a:rPr lang="ru-RU" sz="1400" dirty="0">
                          <a:effectLst/>
                        </a:rPr>
                        <a:t>№ п/п</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tc>
                  <a:txBody>
                    <a:bodyPr/>
                    <a:lstStyle/>
                    <a:p>
                      <a:pPr algn="ctr">
                        <a:lnSpc>
                          <a:spcPct val="107000"/>
                        </a:lnSpc>
                        <a:spcAft>
                          <a:spcPts val="0"/>
                        </a:spcAft>
                      </a:pPr>
                      <a:r>
                        <a:rPr lang="ru-RU" sz="1400" dirty="0">
                          <a:effectLst/>
                        </a:rPr>
                        <a:t>Целевые показатели оценки эффективности реализации мероприятий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286702159"/>
                  </a:ext>
                </a:extLst>
              </a:tr>
              <a:tr h="654267">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ru-RU" sz="1400" dirty="0">
                          <a:effectLst/>
                        </a:rPr>
                        <a:t>29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ru-RU" sz="1400" dirty="0">
                          <a:effectLst/>
                        </a:rPr>
                        <a:t>Зарегистрировано болезней органов пищеварения (К00-К92) всего</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3704520669"/>
                  </a:ext>
                </a:extLst>
              </a:tr>
              <a:tr h="654267">
                <a:tc>
                  <a:txBody>
                    <a:bodyPr/>
                    <a:lstStyle/>
                    <a:p>
                      <a:pPr algn="ctr">
                        <a:lnSpc>
                          <a:spcPct val="107000"/>
                        </a:lnSpc>
                        <a:spcAft>
                          <a:spcPts val="0"/>
                        </a:spcAft>
                      </a:pPr>
                      <a:r>
                        <a:rPr lang="ru-RU" sz="1400">
                          <a:effectLst/>
                        </a:rPr>
                        <a:t>30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tc>
                  <a:txBody>
                    <a:bodyPr/>
                    <a:lstStyle/>
                    <a:p>
                      <a:pPr>
                        <a:lnSpc>
                          <a:spcPct val="107000"/>
                        </a:lnSpc>
                        <a:spcAft>
                          <a:spcPts val="0"/>
                        </a:spcAft>
                      </a:pPr>
                      <a:r>
                        <a:rPr lang="ru-RU" sz="1400" dirty="0">
                          <a:effectLst/>
                        </a:rPr>
                        <a:t>Число впервые в жизни установленных диагнозов болезней органов пищеварения  (К00-К92)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1049059094"/>
                  </a:ext>
                </a:extLst>
              </a:tr>
              <a:tr h="683976">
                <a:tc>
                  <a:txBody>
                    <a:bodyPr/>
                    <a:lstStyle/>
                    <a:p>
                      <a:pPr algn="ctr">
                        <a:lnSpc>
                          <a:spcPct val="107000"/>
                        </a:lnSpc>
                        <a:spcAft>
                          <a:spcPts val="0"/>
                        </a:spcAft>
                      </a:pPr>
                      <a:r>
                        <a:rPr lang="ru-RU" sz="1400">
                          <a:effectLst/>
                        </a:rPr>
                        <a:t>31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tc>
                  <a:txBody>
                    <a:bodyPr/>
                    <a:lstStyle/>
                    <a:p>
                      <a:pPr>
                        <a:lnSpc>
                          <a:spcPct val="107000"/>
                        </a:lnSpc>
                        <a:spcAft>
                          <a:spcPts val="0"/>
                        </a:spcAft>
                      </a:pPr>
                      <a:r>
                        <a:rPr lang="ru-RU" sz="1400" dirty="0">
                          <a:effectLst/>
                        </a:rPr>
                        <a:t>Зарегистрировано заболеваний с язвенной болезнью желудка и двенадцатиперстной кишки              (К 25-К26), всего</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251583159"/>
                  </a:ext>
                </a:extLst>
              </a:tr>
              <a:tr h="654267">
                <a:tc>
                  <a:txBody>
                    <a:bodyPr/>
                    <a:lstStyle/>
                    <a:p>
                      <a:pPr algn="ctr">
                        <a:lnSpc>
                          <a:spcPct val="107000"/>
                        </a:lnSpc>
                        <a:spcAft>
                          <a:spcPts val="0"/>
                        </a:spcAft>
                      </a:pPr>
                      <a:r>
                        <a:rPr lang="ru-RU" sz="1400">
                          <a:effectLst/>
                        </a:rPr>
                        <a:t>32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tc>
                  <a:txBody>
                    <a:bodyPr/>
                    <a:lstStyle/>
                    <a:p>
                      <a:pPr>
                        <a:lnSpc>
                          <a:spcPct val="107000"/>
                        </a:lnSpc>
                        <a:spcAft>
                          <a:spcPts val="0"/>
                        </a:spcAft>
                      </a:pPr>
                      <a:r>
                        <a:rPr lang="ru-RU" sz="1400">
                          <a:effectLst/>
                        </a:rPr>
                        <a:t>Зарегистрировано заболеваний  с впервые установленным диагнозом язвенной болезнью желудка и 12 перстного кишечника (К25-К26)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1367014093"/>
                  </a:ext>
                </a:extLst>
              </a:tr>
              <a:tr h="654267">
                <a:tc>
                  <a:txBody>
                    <a:bodyPr/>
                    <a:lstStyle/>
                    <a:p>
                      <a:pPr algn="ctr">
                        <a:lnSpc>
                          <a:spcPct val="107000"/>
                        </a:lnSpc>
                        <a:spcAft>
                          <a:spcPts val="0"/>
                        </a:spcAft>
                      </a:pPr>
                      <a:r>
                        <a:rPr lang="ru-RU" sz="1400">
                          <a:effectLst/>
                        </a:rPr>
                        <a:t>33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tc>
                  <a:txBody>
                    <a:bodyPr/>
                    <a:lstStyle/>
                    <a:p>
                      <a:pPr>
                        <a:lnSpc>
                          <a:spcPct val="107000"/>
                        </a:lnSpc>
                        <a:spcAft>
                          <a:spcPts val="0"/>
                        </a:spcAft>
                      </a:pPr>
                      <a:r>
                        <a:rPr lang="ru-RU" sz="1400">
                          <a:effectLst/>
                        </a:rPr>
                        <a:t>Зарегистрировано болезней печени (К70- К76), всего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151654821"/>
                  </a:ext>
                </a:extLst>
              </a:tr>
              <a:tr h="654267">
                <a:tc>
                  <a:txBody>
                    <a:bodyPr/>
                    <a:lstStyle/>
                    <a:p>
                      <a:pPr algn="ctr">
                        <a:lnSpc>
                          <a:spcPct val="107000"/>
                        </a:lnSpc>
                        <a:spcAft>
                          <a:spcPts val="0"/>
                        </a:spcAft>
                      </a:pPr>
                      <a:r>
                        <a:rPr lang="ru-RU" sz="1400">
                          <a:effectLst/>
                        </a:rPr>
                        <a:t>33.1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tc>
                  <a:txBody>
                    <a:bodyPr/>
                    <a:lstStyle/>
                    <a:p>
                      <a:pPr>
                        <a:lnSpc>
                          <a:spcPct val="107000"/>
                        </a:lnSpc>
                        <a:spcAft>
                          <a:spcPts val="0"/>
                        </a:spcAft>
                      </a:pPr>
                      <a:r>
                        <a:rPr lang="ru-RU" sz="1400">
                          <a:effectLst/>
                        </a:rPr>
                        <a:t>Из них с диагнозом болезней печени (К70- К76), установленным впервые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1820111026"/>
                  </a:ext>
                </a:extLst>
              </a:tr>
              <a:tr h="654267">
                <a:tc>
                  <a:txBody>
                    <a:bodyPr/>
                    <a:lstStyle/>
                    <a:p>
                      <a:pPr algn="ctr">
                        <a:lnSpc>
                          <a:spcPct val="107000"/>
                        </a:lnSpc>
                        <a:spcAft>
                          <a:spcPts val="0"/>
                        </a:spcAft>
                      </a:pPr>
                      <a:r>
                        <a:rPr lang="ru-RU" sz="1400">
                          <a:effectLst/>
                        </a:rPr>
                        <a:t>34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tc>
                  <a:txBody>
                    <a:bodyPr/>
                    <a:lstStyle/>
                    <a:p>
                      <a:pPr>
                        <a:lnSpc>
                          <a:spcPct val="107000"/>
                        </a:lnSpc>
                        <a:spcAft>
                          <a:spcPts val="0"/>
                        </a:spcAft>
                      </a:pPr>
                      <a:r>
                        <a:rPr lang="ru-RU" sz="1400">
                          <a:effectLst/>
                        </a:rPr>
                        <a:t>Зарегистрировано болезней поджелудочной железы (К85-К86), всего</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3467041976"/>
                  </a:ext>
                </a:extLst>
              </a:tr>
              <a:tr h="391259">
                <a:tc>
                  <a:txBody>
                    <a:bodyPr/>
                    <a:lstStyle/>
                    <a:p>
                      <a:pPr algn="ctr">
                        <a:lnSpc>
                          <a:spcPct val="107000"/>
                        </a:lnSpc>
                        <a:spcAft>
                          <a:spcPts val="0"/>
                        </a:spcAft>
                      </a:pPr>
                      <a:r>
                        <a:rPr lang="ru-RU" sz="1400" dirty="0">
                          <a:effectLst/>
                        </a:rPr>
                        <a:t>34.1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tc>
                  <a:txBody>
                    <a:bodyPr/>
                    <a:lstStyle/>
                    <a:p>
                      <a:pPr>
                        <a:lnSpc>
                          <a:spcPct val="107000"/>
                        </a:lnSpc>
                        <a:spcAft>
                          <a:spcPts val="0"/>
                        </a:spcAft>
                      </a:pPr>
                      <a:r>
                        <a:rPr lang="ru-RU" sz="1400" dirty="0">
                          <a:effectLst/>
                        </a:rPr>
                        <a:t>Из них болезней поджелудочной железы (К85-К86), установленных впервые в жизни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2149566303"/>
                  </a:ext>
                </a:extLst>
              </a:tr>
            </a:tbl>
          </a:graphicData>
        </a:graphic>
      </p:graphicFrame>
      <p:sp>
        <p:nvSpPr>
          <p:cNvPr id="5" name="Текст 4">
            <a:extLst>
              <a:ext uri="{FF2B5EF4-FFF2-40B4-BE49-F238E27FC236}">
                <a16:creationId xmlns:a16="http://schemas.microsoft.com/office/drawing/2014/main" id="{6939C96A-FDB1-4BDE-9D3F-756CDBC51976}"/>
              </a:ext>
            </a:extLst>
          </p:cNvPr>
          <p:cNvSpPr>
            <a:spLocks noGrp="1"/>
          </p:cNvSpPr>
          <p:nvPr>
            <p:ph type="body" sz="quarter" idx="3"/>
          </p:nvPr>
        </p:nvSpPr>
        <p:spPr>
          <a:xfrm>
            <a:off x="7577523" y="323850"/>
            <a:ext cx="4881804" cy="899070"/>
          </a:xfrm>
        </p:spPr>
        <p:txBody>
          <a:bodyPr/>
          <a:lstStyle/>
          <a:p>
            <a:r>
              <a:rPr lang="ru-RU" b="1" dirty="0">
                <a:solidFill>
                  <a:schemeClr val="accent1">
                    <a:lumMod val="75000"/>
                  </a:schemeClr>
                </a:solidFill>
              </a:rPr>
              <a:t>ФОРМА ФСН № 12</a:t>
            </a:r>
          </a:p>
          <a:p>
            <a:endParaRPr lang="ru-RU" dirty="0"/>
          </a:p>
        </p:txBody>
      </p:sp>
      <p:graphicFrame>
        <p:nvGraphicFramePr>
          <p:cNvPr id="8" name="Объект 6">
            <a:extLst>
              <a:ext uri="{FF2B5EF4-FFF2-40B4-BE49-F238E27FC236}">
                <a16:creationId xmlns:a16="http://schemas.microsoft.com/office/drawing/2014/main" id="{18E71889-513E-4695-9650-B6C5A538D5B3}"/>
              </a:ext>
            </a:extLst>
          </p:cNvPr>
          <p:cNvGraphicFramePr>
            <a:graphicFrameLocks/>
          </p:cNvGraphicFramePr>
          <p:nvPr>
            <p:extLst>
              <p:ext uri="{D42A27DB-BD31-4B8C-83A1-F6EECF244321}">
                <p14:modId xmlns:p14="http://schemas.microsoft.com/office/powerpoint/2010/main" val="3769261426"/>
              </p:ext>
            </p:extLst>
          </p:nvPr>
        </p:nvGraphicFramePr>
        <p:xfrm>
          <a:off x="6929407" y="1004922"/>
          <a:ext cx="4881803" cy="5681413"/>
        </p:xfrm>
        <a:graphic>
          <a:graphicData uri="http://schemas.openxmlformats.org/drawingml/2006/table">
            <a:tbl>
              <a:tblPr firstRow="1" firstCol="1" bandRow="1">
                <a:tableStyleId>{5C22544A-7EE6-4342-B048-85BDC9FD1C3A}</a:tableStyleId>
              </a:tblPr>
              <a:tblGrid>
                <a:gridCol w="4881803">
                  <a:extLst>
                    <a:ext uri="{9D8B030D-6E8A-4147-A177-3AD203B41FA5}">
                      <a16:colId xmlns:a16="http://schemas.microsoft.com/office/drawing/2014/main" val="3501659163"/>
                    </a:ext>
                  </a:extLst>
                </a:gridCol>
              </a:tblGrid>
              <a:tr h="588515">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ru-RU" sz="1400" dirty="0">
                          <a:effectLst/>
                        </a:rPr>
                        <a:t>Источники данных</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nchor="ctr" anchorCtr="1"/>
                </a:tc>
                <a:extLst>
                  <a:ext uri="{0D108BD9-81ED-4DB2-BD59-A6C34878D82A}">
                    <a16:rowId xmlns:a16="http://schemas.microsoft.com/office/drawing/2014/main" val="4062819984"/>
                  </a:ext>
                </a:extLst>
              </a:tr>
              <a:tr h="661624">
                <a:tc>
                  <a:txBody>
                    <a:bodyPr/>
                    <a:lstStyle/>
                    <a:p>
                      <a:pPr algn="just">
                        <a:lnSpc>
                          <a:spcPct val="107000"/>
                        </a:lnSpc>
                        <a:spcAft>
                          <a:spcPts val="0"/>
                        </a:spcAft>
                      </a:pPr>
                      <a:endParaRPr lang="ru-RU" sz="1400" dirty="0">
                        <a:effectLst/>
                      </a:endParaRPr>
                    </a:p>
                    <a:p>
                      <a:pPr algn="just">
                        <a:lnSpc>
                          <a:spcPct val="107000"/>
                        </a:lnSpc>
                        <a:spcAft>
                          <a:spcPts val="0"/>
                        </a:spcAft>
                      </a:pPr>
                      <a:r>
                        <a:rPr lang="ru-RU" sz="1400" dirty="0">
                          <a:effectLst/>
                        </a:rPr>
                        <a:t>Сумма таблиц 1000 + 2000 + 3000, строка 12.0, графа 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286702159"/>
                  </a:ext>
                </a:extLst>
              </a:tr>
              <a:tr h="704850">
                <a:tc>
                  <a:txBody>
                    <a:bodyPr/>
                    <a:lstStyle/>
                    <a:p>
                      <a:pPr>
                        <a:lnSpc>
                          <a:spcPct val="107000"/>
                        </a:lnSpc>
                        <a:spcAft>
                          <a:spcPts val="0"/>
                        </a:spcAft>
                      </a:pPr>
                      <a:r>
                        <a:rPr lang="ru-RU" sz="1400" dirty="0">
                          <a:effectLst/>
                        </a:rPr>
                        <a:t>Сумма (таблица 1000, гр.9 + т. 2000, гр.9+ 3000, гр. 9 по строке 12.0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1049059094"/>
                  </a:ext>
                </a:extLst>
              </a:tr>
              <a:tr h="647700">
                <a:tc>
                  <a:txBody>
                    <a:bodyPr/>
                    <a:lstStyle/>
                    <a:p>
                      <a:pPr>
                        <a:lnSpc>
                          <a:spcPct val="107000"/>
                        </a:lnSpc>
                        <a:spcAft>
                          <a:spcPts val="0"/>
                        </a:spcAft>
                      </a:pPr>
                      <a:r>
                        <a:rPr lang="ru-RU" sz="1400" dirty="0">
                          <a:effectLst/>
                        </a:rPr>
                        <a:t>Сумма (таблица 1000, гр.4 + т. 2000, гр.4 + 3000, гр. 4 по строке 12.1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251583159"/>
                  </a:ext>
                </a:extLst>
              </a:tr>
              <a:tr h="685800">
                <a:tc>
                  <a:txBody>
                    <a:bodyPr/>
                    <a:lstStyle/>
                    <a:p>
                      <a:pPr>
                        <a:lnSpc>
                          <a:spcPct val="107000"/>
                        </a:lnSpc>
                        <a:spcAft>
                          <a:spcPts val="0"/>
                        </a:spcAft>
                      </a:pPr>
                      <a:r>
                        <a:rPr lang="ru-RU" sz="1400" dirty="0">
                          <a:effectLst/>
                        </a:rPr>
                        <a:t>Сумма (таблица 1000, гр.9 + т. 2000, гр.9 + 3000, гр. 9  по строке 12.1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1367014093"/>
                  </a:ext>
                </a:extLst>
              </a:tr>
              <a:tr h="638175">
                <a:tc>
                  <a:txBody>
                    <a:bodyPr/>
                    <a:lstStyle/>
                    <a:p>
                      <a:pPr>
                        <a:lnSpc>
                          <a:spcPct val="107000"/>
                        </a:lnSpc>
                        <a:spcAft>
                          <a:spcPts val="0"/>
                        </a:spcAft>
                      </a:pPr>
                      <a:r>
                        <a:rPr lang="ru-RU" sz="1400" dirty="0">
                          <a:effectLst/>
                        </a:rPr>
                        <a:t>Сумма (таблица 1000, гр.4 + т. 2000, гр.4 + 3000, гр. 4 по строке 12.7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151654821"/>
                  </a:ext>
                </a:extLst>
              </a:tr>
              <a:tr h="654267">
                <a:tc>
                  <a:txBody>
                    <a:bodyPr/>
                    <a:lstStyle/>
                    <a:p>
                      <a:pPr>
                        <a:lnSpc>
                          <a:spcPct val="107000"/>
                        </a:lnSpc>
                        <a:spcAft>
                          <a:spcPts val="0"/>
                        </a:spcAft>
                      </a:pPr>
                      <a:r>
                        <a:rPr lang="ru-RU" sz="1400" dirty="0">
                          <a:effectLst/>
                        </a:rPr>
                        <a:t>Сумма (таблица 1000, гр.9 + т. 2000, гр.9 + 3000, гр. 9 по строке 12.7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1820111026"/>
                  </a:ext>
                </a:extLst>
              </a:tr>
              <a:tr h="654267">
                <a:tc>
                  <a:txBody>
                    <a:bodyPr/>
                    <a:lstStyle/>
                    <a:p>
                      <a:pPr>
                        <a:lnSpc>
                          <a:spcPct val="107000"/>
                        </a:lnSpc>
                        <a:spcAft>
                          <a:spcPts val="0"/>
                        </a:spcAft>
                      </a:pPr>
                      <a:r>
                        <a:rPr lang="ru-RU" sz="1400" dirty="0">
                          <a:effectLst/>
                        </a:rPr>
                        <a:t>Сумма (таблица 1000, гр.4 + т. 2000, гр.4 + 3000, гр. 4 по строке 12.9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3467041976"/>
                  </a:ext>
                </a:extLst>
              </a:tr>
              <a:tr h="391259">
                <a:tc>
                  <a:txBody>
                    <a:bodyPr/>
                    <a:lstStyle/>
                    <a:p>
                      <a:pPr>
                        <a:lnSpc>
                          <a:spcPct val="107000"/>
                        </a:lnSpc>
                        <a:spcAft>
                          <a:spcPts val="0"/>
                        </a:spcAft>
                      </a:pPr>
                      <a:r>
                        <a:rPr lang="ru-RU" sz="1400" dirty="0">
                          <a:effectLst/>
                        </a:rPr>
                        <a:t>Сумма (таблица 1000, гр.9 + т. 2000, гр.9+ 3000, гр. 9 по строке 12.9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53" marR="27653" marT="0" marB="0"/>
                </a:tc>
                <a:extLst>
                  <a:ext uri="{0D108BD9-81ED-4DB2-BD59-A6C34878D82A}">
                    <a16:rowId xmlns:a16="http://schemas.microsoft.com/office/drawing/2014/main" val="2149566303"/>
                  </a:ext>
                </a:extLst>
              </a:tr>
            </a:tbl>
          </a:graphicData>
        </a:graphic>
      </p:graphicFrame>
      <p:sp>
        <p:nvSpPr>
          <p:cNvPr id="10" name="Стрелка: вправо 9">
            <a:extLst>
              <a:ext uri="{FF2B5EF4-FFF2-40B4-BE49-F238E27FC236}">
                <a16:creationId xmlns:a16="http://schemas.microsoft.com/office/drawing/2014/main" id="{E6628F73-4829-45FC-AE59-B55FDEAE77D2}"/>
              </a:ext>
            </a:extLst>
          </p:cNvPr>
          <p:cNvSpPr/>
          <p:nvPr/>
        </p:nvSpPr>
        <p:spPr>
          <a:xfrm>
            <a:off x="5673938" y="1838295"/>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a:extLst>
              <a:ext uri="{FF2B5EF4-FFF2-40B4-BE49-F238E27FC236}">
                <a16:creationId xmlns:a16="http://schemas.microsoft.com/office/drawing/2014/main" id="{866656B2-EC95-460E-9AB8-3D1E608C090D}"/>
              </a:ext>
            </a:extLst>
          </p:cNvPr>
          <p:cNvSpPr/>
          <p:nvPr/>
        </p:nvSpPr>
        <p:spPr>
          <a:xfrm>
            <a:off x="5673938" y="2516962"/>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право 11">
            <a:extLst>
              <a:ext uri="{FF2B5EF4-FFF2-40B4-BE49-F238E27FC236}">
                <a16:creationId xmlns:a16="http://schemas.microsoft.com/office/drawing/2014/main" id="{6B31D289-1AD7-4E5D-982C-4D224E640510}"/>
              </a:ext>
            </a:extLst>
          </p:cNvPr>
          <p:cNvSpPr/>
          <p:nvPr/>
        </p:nvSpPr>
        <p:spPr>
          <a:xfrm>
            <a:off x="5673938" y="3219439"/>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право 12">
            <a:extLst>
              <a:ext uri="{FF2B5EF4-FFF2-40B4-BE49-F238E27FC236}">
                <a16:creationId xmlns:a16="http://schemas.microsoft.com/office/drawing/2014/main" id="{B404C652-686C-4055-8567-00D5668D930E}"/>
              </a:ext>
            </a:extLst>
          </p:cNvPr>
          <p:cNvSpPr/>
          <p:nvPr/>
        </p:nvSpPr>
        <p:spPr>
          <a:xfrm>
            <a:off x="5673938" y="3821904"/>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право 13">
            <a:extLst>
              <a:ext uri="{FF2B5EF4-FFF2-40B4-BE49-F238E27FC236}">
                <a16:creationId xmlns:a16="http://schemas.microsoft.com/office/drawing/2014/main" id="{10E752D5-DD27-48D7-9C0B-E64C77660E98}"/>
              </a:ext>
            </a:extLst>
          </p:cNvPr>
          <p:cNvSpPr/>
          <p:nvPr/>
        </p:nvSpPr>
        <p:spPr>
          <a:xfrm>
            <a:off x="5673938" y="4524381"/>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право 14">
            <a:extLst>
              <a:ext uri="{FF2B5EF4-FFF2-40B4-BE49-F238E27FC236}">
                <a16:creationId xmlns:a16="http://schemas.microsoft.com/office/drawing/2014/main" id="{DA52B49A-1F30-4211-AEF1-5EEC0801E032}"/>
              </a:ext>
            </a:extLst>
          </p:cNvPr>
          <p:cNvSpPr/>
          <p:nvPr/>
        </p:nvSpPr>
        <p:spPr>
          <a:xfrm>
            <a:off x="5673938" y="5105402"/>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право 15">
            <a:extLst>
              <a:ext uri="{FF2B5EF4-FFF2-40B4-BE49-F238E27FC236}">
                <a16:creationId xmlns:a16="http://schemas.microsoft.com/office/drawing/2014/main" id="{A518459B-244A-4173-9286-876F83A9420F}"/>
              </a:ext>
            </a:extLst>
          </p:cNvPr>
          <p:cNvSpPr/>
          <p:nvPr/>
        </p:nvSpPr>
        <p:spPr>
          <a:xfrm>
            <a:off x="5673938" y="5786435"/>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право 16">
            <a:extLst>
              <a:ext uri="{FF2B5EF4-FFF2-40B4-BE49-F238E27FC236}">
                <a16:creationId xmlns:a16="http://schemas.microsoft.com/office/drawing/2014/main" id="{B6F17BB0-1A27-4909-A375-6B74E24F48A0}"/>
              </a:ext>
            </a:extLst>
          </p:cNvPr>
          <p:cNvSpPr/>
          <p:nvPr/>
        </p:nvSpPr>
        <p:spPr>
          <a:xfrm>
            <a:off x="5673938" y="6343648"/>
            <a:ext cx="1043880"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254969154"/>
      </p:ext>
    </p:extLst>
  </p:cSld>
  <p:clrMapOvr>
    <a:masterClrMapping/>
  </p:clrMapOvr>
</p:sld>
</file>

<file path=ppt/theme/theme1.xml><?xml version="1.0" encoding="utf-8"?>
<a:theme xmlns:a="http://schemas.openxmlformats.org/drawingml/2006/main" name="Капля">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TM04033925[[fn=Капля]]</Template>
  <TotalTime>2777</TotalTime>
  <Words>3245</Words>
  <Application>Microsoft Office PowerPoint</Application>
  <PresentationFormat>Широкоэкранный</PresentationFormat>
  <Paragraphs>466</Paragraphs>
  <Slides>18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18</vt:i4>
      </vt:variant>
    </vt:vector>
  </HeadingPairs>
  <TitlesOfParts>
    <vt:vector size="22" baseType="lpstr">
      <vt:lpstr>Arial</vt:lpstr>
      <vt:lpstr>Calibri</vt:lpstr>
      <vt:lpstr>Tw Cen MT</vt:lpstr>
      <vt:lpstr>Капля</vt:lpstr>
      <vt:lpstr>ЗАПОЛНЕНИЕ МОНИТОРИНГОВ И ФЕДЕРАЛЬНЫХ ФОРМ СТАТИСТИЧЕСКОГО НАБЛЮДЕНИЯ</vt:lpstr>
      <vt:lpstr>СООТВЕТСТВИЕ ДАННЫХ:</vt:lpstr>
      <vt:lpstr>СООТВЕТСТВИЕ ДАННЫХ:</vt:lpstr>
      <vt:lpstr>Презентация PowerPoint</vt:lpstr>
      <vt:lpstr>Презентация PowerPoint</vt:lpstr>
      <vt:lpstr>СООТВЕТСТВИЕ ДАННЫХ:</vt:lpstr>
      <vt:lpstr>СООТВЕТСТВИЕ ДАННЫХ:</vt:lpstr>
      <vt:lpstr>СООТВЕТСТВИЕ ДАННЫХ:</vt:lpstr>
      <vt:lpstr>Презентация PowerPoint</vt:lpstr>
      <vt:lpstr>Презентация PowerPoint</vt:lpstr>
      <vt:lpstr>Презентация PowerPoint</vt:lpstr>
      <vt:lpstr>СООТВЕТСТВИЕ ДАННЫХ:</vt:lpstr>
      <vt:lpstr>Презентация PowerPoint</vt:lpstr>
      <vt:lpstr>Презентация PowerPoint</vt:lpstr>
      <vt:lpstr>Презентация PowerPoint</vt:lpstr>
      <vt:lpstr>МОНИТОРИНГ  «реализации мероприятий по снижению смертности от ибс»</vt:lpstr>
      <vt:lpstr>Мониторинг по снижению смертности от ЦВБ</vt:lpstr>
      <vt:lpstr>БЛАГОДАРИМ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ЗАПОЛНЕНИЕ МОНИТОРИНГОВ И ФЕДЕРАЛЬНЫХ ФОРМ СТАТИСТИЧЕСКОГО НАБЛЮДЕНИЯ</dc:title>
  <dc:creator>Красницкая Ольга Владимировна</dc:creator>
  <cp:lastModifiedBy>Красницкая Ольга Владимировна</cp:lastModifiedBy>
  <cp:revision>42</cp:revision>
  <dcterms:created xsi:type="dcterms:W3CDTF">2022-06-06T07:23:21Z</dcterms:created>
  <dcterms:modified xsi:type="dcterms:W3CDTF">2022-06-08T22:16:04Z</dcterms:modified>
</cp:coreProperties>
</file>